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96" r:id="rId2"/>
    <p:sldId id="258" r:id="rId3"/>
    <p:sldId id="398" r:id="rId4"/>
    <p:sldId id="397"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7F069-7E1C-4918-8297-D3BE15E12B12}"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C222A-5492-4EE3-924C-3AA3F1C1A80C}" type="slidenum">
              <a:rPr lang="en-US" smtClean="0"/>
              <a:t>‹#›</a:t>
            </a:fld>
            <a:endParaRPr lang="en-US"/>
          </a:p>
        </p:txBody>
      </p:sp>
    </p:spTree>
    <p:extLst>
      <p:ext uri="{BB962C8B-B14F-4D97-AF65-F5344CB8AC3E}">
        <p14:creationId xmlns:p14="http://schemas.microsoft.com/office/powerpoint/2010/main" val="332417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6B8E-D244-4BBB-9D9B-31F5DEAC7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644CB9-5824-443E-8D84-4EE1B22F6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45CD43-5D75-451F-BF3B-4A46AD4620CB}"/>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5" name="Footer Placeholder 4">
            <a:extLst>
              <a:ext uri="{FF2B5EF4-FFF2-40B4-BE49-F238E27FC236}">
                <a16:creationId xmlns:a16="http://schemas.microsoft.com/office/drawing/2014/main" id="{05BFE9DC-6984-4E27-86D4-A2D60421A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4FBD4-6F1C-44F3-AD17-29C03DFEA113}"/>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41322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CF26-5B33-4CF3-AB82-A89143C9B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F382D-8932-44D8-9703-6842698AD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18B44-37A4-417B-ADFB-72F80DDB208B}"/>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5" name="Footer Placeholder 4">
            <a:extLst>
              <a:ext uri="{FF2B5EF4-FFF2-40B4-BE49-F238E27FC236}">
                <a16:creationId xmlns:a16="http://schemas.microsoft.com/office/drawing/2014/main" id="{3CCCE24D-8E92-4A78-AEBF-494205F77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F5558-E568-42BE-BBB3-90E36C2A61E7}"/>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35142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5D6D65-D902-4E98-9F2D-F0C7A87E14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F1932-F3DC-4673-BB3B-548425E70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540C5-01AF-4462-9EFB-67DB5CB47E31}"/>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5" name="Footer Placeholder 4">
            <a:extLst>
              <a:ext uri="{FF2B5EF4-FFF2-40B4-BE49-F238E27FC236}">
                <a16:creationId xmlns:a16="http://schemas.microsoft.com/office/drawing/2014/main" id="{D62BCE56-CE9A-4548-BE06-C7F915759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204A3-4A0F-4AEC-81DD-7F6BCBA3A5E2}"/>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8830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0019-064E-4C99-9F06-A2D1FC309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17D0A-C675-4F7A-808F-DBD33F8B4A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8C8CE-4C60-45F6-8BAB-127AF6A3413C}"/>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5" name="Footer Placeholder 4">
            <a:extLst>
              <a:ext uri="{FF2B5EF4-FFF2-40B4-BE49-F238E27FC236}">
                <a16:creationId xmlns:a16="http://schemas.microsoft.com/office/drawing/2014/main" id="{2DC2DC4C-9381-4F83-A38D-4331EBED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9FC79-3097-4B5C-B1A3-F111D3234F79}"/>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88866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9D04-46D1-450E-9C1B-0B05EE70F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86FB5C-FB67-42F6-8A7D-2E8752ED6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FD1FBC-0521-405C-9EE2-F007901095CA}"/>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5" name="Footer Placeholder 4">
            <a:extLst>
              <a:ext uri="{FF2B5EF4-FFF2-40B4-BE49-F238E27FC236}">
                <a16:creationId xmlns:a16="http://schemas.microsoft.com/office/drawing/2014/main" id="{5C2021FA-7C75-4CBA-BFC5-6CF8C663D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C8495-6CAF-46C2-BE0E-3A68EE6C162D}"/>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237336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59C4-F1CF-4BE3-AE4B-1724D6DA0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CADFE-DEC8-4934-B47F-6D33B60AA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D031F-8F58-45E0-80D3-C3FEBBC369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33110-6B7D-4D83-9239-66E37772CF79}"/>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6" name="Footer Placeholder 5">
            <a:extLst>
              <a:ext uri="{FF2B5EF4-FFF2-40B4-BE49-F238E27FC236}">
                <a16:creationId xmlns:a16="http://schemas.microsoft.com/office/drawing/2014/main" id="{06A6DA33-873D-44F5-B33A-4B58D3E9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9E34C-FA5A-4621-96C8-34A928C121BA}"/>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54036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8D65-1423-46E1-AA7E-BD50F854ED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7C079E-7436-4AFA-9300-0CC4F6976E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E87C0-527A-4EF0-B266-B88D4187D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DE1D7-B1EE-4C22-81FB-C7813F758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82B30-7650-453D-BF51-8217E2B9C3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56BC2-25F4-4DE7-8BC4-0F08D0AB0466}"/>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8" name="Footer Placeholder 7">
            <a:extLst>
              <a:ext uri="{FF2B5EF4-FFF2-40B4-BE49-F238E27FC236}">
                <a16:creationId xmlns:a16="http://schemas.microsoft.com/office/drawing/2014/main" id="{76A04981-871C-49C6-87A0-55F57458D6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75D95-9509-44BB-9A01-022D9C173D3F}"/>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38930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F4CB-5E59-488C-83E7-BF34B93EF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5D8754-9011-4201-9CBA-F9ACFB7DCDD6}"/>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4" name="Footer Placeholder 3">
            <a:extLst>
              <a:ext uri="{FF2B5EF4-FFF2-40B4-BE49-F238E27FC236}">
                <a16:creationId xmlns:a16="http://schemas.microsoft.com/office/drawing/2014/main" id="{0BB58F9A-077F-4F03-A1C6-14670E719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915E3D-1D83-49E8-8EF5-3C128A4136D5}"/>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16905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A43F0-96A1-41AA-B1ED-EF3F366A90FF}"/>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3" name="Footer Placeholder 2">
            <a:extLst>
              <a:ext uri="{FF2B5EF4-FFF2-40B4-BE49-F238E27FC236}">
                <a16:creationId xmlns:a16="http://schemas.microsoft.com/office/drawing/2014/main" id="{73B6A463-0283-4C68-94CC-EE8E99CB49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D519D7-3B2B-4065-A03D-883F812B7514}"/>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184233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62DD-4757-4654-B89D-000453CCD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8CC1C-37B7-4D9D-8C9B-F0C6F1F6E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9BCC00-9C38-4360-9691-0357A2BB1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19F99-F382-4E91-9422-391965B33157}"/>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6" name="Footer Placeholder 5">
            <a:extLst>
              <a:ext uri="{FF2B5EF4-FFF2-40B4-BE49-F238E27FC236}">
                <a16:creationId xmlns:a16="http://schemas.microsoft.com/office/drawing/2014/main" id="{A841A3C9-35C5-4736-AB8F-906B4E7E3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F0EEC-BD32-463A-A412-224A9256CF30}"/>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101334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7349-3114-4113-B230-36A6BF6FF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D8CFB-FB05-40AE-BBB7-857A5A7AE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7007E7-AD80-4937-B128-E95CA0CB0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A171E-DA09-4250-922A-8142E95C30A9}"/>
              </a:ext>
            </a:extLst>
          </p:cNvPr>
          <p:cNvSpPr>
            <a:spLocks noGrp="1"/>
          </p:cNvSpPr>
          <p:nvPr>
            <p:ph type="dt" sz="half" idx="10"/>
          </p:nvPr>
        </p:nvSpPr>
        <p:spPr/>
        <p:txBody>
          <a:bodyPr/>
          <a:lstStyle/>
          <a:p>
            <a:fld id="{882BD1E5-49DE-4863-A946-BF7530FB7CD9}" type="datetimeFigureOut">
              <a:rPr lang="en-US" smtClean="0"/>
              <a:t>4/24/2020</a:t>
            </a:fld>
            <a:endParaRPr lang="en-US"/>
          </a:p>
        </p:txBody>
      </p:sp>
      <p:sp>
        <p:nvSpPr>
          <p:cNvPr id="6" name="Footer Placeholder 5">
            <a:extLst>
              <a:ext uri="{FF2B5EF4-FFF2-40B4-BE49-F238E27FC236}">
                <a16:creationId xmlns:a16="http://schemas.microsoft.com/office/drawing/2014/main" id="{6B552F10-6A9F-4EAC-849C-8A1ACD04A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48598-7F2B-4F29-9F13-E1AEEE810E28}"/>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20728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A0FA5-0B58-40D9-9467-317277F95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80F486-6DF6-43D1-A80E-011F55F7A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547B7-7829-432C-A7BD-64DA5C73B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BD1E5-49DE-4863-A946-BF7530FB7CD9}" type="datetimeFigureOut">
              <a:rPr lang="en-US" smtClean="0"/>
              <a:t>4/24/2020</a:t>
            </a:fld>
            <a:endParaRPr lang="en-US"/>
          </a:p>
        </p:txBody>
      </p:sp>
      <p:sp>
        <p:nvSpPr>
          <p:cNvPr id="5" name="Footer Placeholder 4">
            <a:extLst>
              <a:ext uri="{FF2B5EF4-FFF2-40B4-BE49-F238E27FC236}">
                <a16:creationId xmlns:a16="http://schemas.microsoft.com/office/drawing/2014/main" id="{6C2F03E5-7946-4200-B5FA-5D2E5617F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5A6A42-98E9-40B8-B302-7FEDECB06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11E9B-68F5-4329-816E-15DD34A092D1}" type="slidenum">
              <a:rPr lang="en-US" smtClean="0"/>
              <a:t>‹#›</a:t>
            </a:fld>
            <a:endParaRPr lang="en-US"/>
          </a:p>
        </p:txBody>
      </p:sp>
    </p:spTree>
    <p:extLst>
      <p:ext uri="{BB962C8B-B14F-4D97-AF65-F5344CB8AC3E}">
        <p14:creationId xmlns:p14="http://schemas.microsoft.com/office/powerpoint/2010/main" val="296988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nature.com/articles/s41430-020-0635-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onlinelibrary.wiley.com/doi/abs/10.1002/jmv.25887"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ncbi.nlm.nih.gov/pmc/articles/PMC7144611/" TargetMode="External"/><Relationship Id="rId4" Type="http://schemas.openxmlformats.org/officeDocument/2006/relationships/hyperlink" Target="https://theconversation.com/blood-sugar-levels-may-influence-vulnerability-to-coronavirus-and-controlling-them-through-conventional-means-might-be-protective-13659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mc/articles/PMC6267507/"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heconversation.com/blood-sugar-levels-may-influence-vulnerability-to-coronavirus-and-controlling-them-through-conventional-means-might-be-protective-13659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8;p22"/>
          <p:cNvSpPr/>
          <p:nvPr/>
        </p:nvSpPr>
        <p:spPr>
          <a:xfrm>
            <a:off x="372" y="1492820"/>
            <a:ext cx="12191628" cy="5411529"/>
          </a:xfrm>
          <a:prstGeom prst="rect">
            <a:avLst/>
          </a:prstGeom>
          <a:gradFill>
            <a:gsLst>
              <a:gs pos="0">
                <a:srgbClr val="1E7A58"/>
              </a:gs>
              <a:gs pos="100000">
                <a:srgbClr val="85B659"/>
              </a:gs>
            </a:gsLst>
            <a:lin ang="5400000" scaled="0"/>
          </a:gradFill>
          <a:ln>
            <a:noFill/>
          </a:ln>
        </p:spPr>
        <p:txBody>
          <a:bodyPr spcFirstLastPara="1" wrap="square" lIns="121896" tIns="60932" rIns="121896" bIns="60932" anchor="ctr" anchorCtr="0">
            <a:noAutofit/>
          </a:bodyPr>
          <a:lstStyle/>
          <a:p>
            <a:endParaRPr sz="1867" dirty="0">
              <a:solidFill>
                <a:schemeClr val="lt1"/>
              </a:solidFill>
              <a:latin typeface="Century Gothic" panose="020B0502020202020204" pitchFamily="34" charset="0"/>
              <a:sym typeface="Arial"/>
            </a:endParaRPr>
          </a:p>
        </p:txBody>
      </p:sp>
      <p:pic>
        <p:nvPicPr>
          <p:cNvPr id="7" name="Google Shape;131;p22"/>
          <p:cNvPicPr preferRelativeResize="0"/>
          <p:nvPr/>
        </p:nvPicPr>
        <p:blipFill rotWithShape="1">
          <a:blip r:embed="rId3">
            <a:alphaModFix amt="10000"/>
          </a:blip>
          <a:srcRect r="4572" b="16989"/>
          <a:stretch/>
        </p:blipFill>
        <p:spPr>
          <a:xfrm>
            <a:off x="6209119" y="1653643"/>
            <a:ext cx="5982696" cy="5204253"/>
          </a:xfrm>
          <a:prstGeom prst="rect">
            <a:avLst/>
          </a:prstGeom>
          <a:noFill/>
          <a:ln>
            <a:noFill/>
          </a:ln>
        </p:spPr>
      </p:pic>
      <p:sp>
        <p:nvSpPr>
          <p:cNvPr id="8" name="Google Shape;132;p22"/>
          <p:cNvSpPr txBox="1">
            <a:spLocks/>
          </p:cNvSpPr>
          <p:nvPr/>
        </p:nvSpPr>
        <p:spPr>
          <a:xfrm>
            <a:off x="231321" y="3604127"/>
            <a:ext cx="11729358" cy="1303283"/>
          </a:xfrm>
          <a:prstGeom prst="rect">
            <a:avLst/>
          </a:prstGeom>
          <a:noFill/>
          <a:ln>
            <a:noFill/>
          </a:ln>
        </p:spPr>
        <p:txBody>
          <a:bodyPr spcFirstLastPara="1" vert="horz" wrap="square" lIns="121896" tIns="121896" rIns="121896" bIns="121896" rtlCol="0" anchor="ctr" anchorCtr="0">
            <a:noAutofit/>
          </a:bodyPr>
          <a:lstStyle/>
          <a:p>
            <a:pPr lvl="0" algn="ctr">
              <a:lnSpc>
                <a:spcPct val="80000"/>
              </a:lnSpc>
              <a:buClr>
                <a:schemeClr val="dk1"/>
              </a:buClr>
              <a:buSzPts val="5200"/>
              <a:defRPr/>
            </a:pPr>
            <a:r>
              <a:rPr lang="en-US" sz="6400" dirty="0">
                <a:solidFill>
                  <a:schemeClr val="bg1"/>
                </a:solidFill>
              </a:rPr>
              <a:t>COVID-19 UPDATE</a:t>
            </a:r>
          </a:p>
          <a:p>
            <a:pPr lvl="0" algn="ctr">
              <a:lnSpc>
                <a:spcPct val="80000"/>
              </a:lnSpc>
              <a:buClr>
                <a:schemeClr val="dk1"/>
              </a:buClr>
              <a:buSzPts val="5200"/>
              <a:defRPr/>
            </a:pPr>
            <a:endParaRPr lang="en-US" sz="6400" dirty="0">
              <a:solidFill>
                <a:schemeClr val="bg1"/>
              </a:solidFill>
            </a:endParaRPr>
          </a:p>
        </p:txBody>
      </p:sp>
      <p:sp>
        <p:nvSpPr>
          <p:cNvPr id="9" name="Google Shape;134;p22"/>
          <p:cNvSpPr txBox="1"/>
          <p:nvPr/>
        </p:nvSpPr>
        <p:spPr>
          <a:xfrm>
            <a:off x="4767005" y="5826139"/>
            <a:ext cx="4377019" cy="492428"/>
          </a:xfrm>
          <a:prstGeom prst="rect">
            <a:avLst/>
          </a:prstGeom>
          <a:noFill/>
          <a:ln>
            <a:noFill/>
          </a:ln>
        </p:spPr>
        <p:txBody>
          <a:bodyPr spcFirstLastPara="1" wrap="square" lIns="121896" tIns="60932" rIns="121896" bIns="60932" anchor="t" anchorCtr="0">
            <a:noAutofit/>
          </a:bodyPr>
          <a:lstStyle/>
          <a:p>
            <a:pPr algn="l"/>
            <a:r>
              <a:rPr lang="en-US" sz="2400" dirty="0">
                <a:solidFill>
                  <a:schemeClr val="lt1"/>
                </a:solidFill>
                <a:latin typeface="Century Gothic"/>
                <a:ea typeface="Century Gothic"/>
                <a:cs typeface="Century Gothic"/>
                <a:sym typeface="Century Gothic"/>
              </a:rPr>
              <a:t>April 24th, 2020</a:t>
            </a:r>
            <a:endParaRPr sz="4800" dirty="0">
              <a:latin typeface="Century Gothic" panose="020B0502020202020204" pitchFamily="34" charset="0"/>
            </a:endParaRPr>
          </a:p>
        </p:txBody>
      </p:sp>
      <p:sp>
        <p:nvSpPr>
          <p:cNvPr id="10" name="Google Shape;135;p22"/>
          <p:cNvSpPr txBox="1"/>
          <p:nvPr/>
        </p:nvSpPr>
        <p:spPr>
          <a:xfrm>
            <a:off x="6787277" y="6550129"/>
            <a:ext cx="5404536" cy="307767"/>
          </a:xfrm>
          <a:prstGeom prst="rect">
            <a:avLst/>
          </a:prstGeom>
          <a:noFill/>
          <a:ln>
            <a:noFill/>
          </a:ln>
        </p:spPr>
        <p:txBody>
          <a:bodyPr spcFirstLastPara="1" wrap="square" lIns="121896" tIns="60932" rIns="121896" bIns="60932" anchor="t" anchorCtr="0">
            <a:noAutofit/>
          </a:bodyPr>
          <a:lstStyle/>
          <a:p>
            <a:pPr algn="l"/>
            <a:r>
              <a:rPr lang="en-US" sz="1200" dirty="0">
                <a:solidFill>
                  <a:schemeClr val="lt1"/>
                </a:solidFill>
                <a:latin typeface="Century Gothic"/>
                <a:ea typeface="Century Gothic"/>
                <a:cs typeface="Century Gothic"/>
                <a:sym typeface="Century Gothic"/>
              </a:rPr>
              <a:t>©2020 All Rights Reserved, California Center for Functional Medicine</a:t>
            </a:r>
          </a:p>
          <a:p>
            <a:pPr algn="l"/>
            <a:endParaRPr sz="4800" dirty="0">
              <a:latin typeface="Century Gothic" panose="020B0502020202020204" pitchFamily="34" charset="0"/>
            </a:endParaRPr>
          </a:p>
        </p:txBody>
      </p:sp>
      <p:pic>
        <p:nvPicPr>
          <p:cNvPr id="11" name="Google Shape;129;p22"/>
          <p:cNvPicPr preferRelativeResize="0"/>
          <p:nvPr/>
        </p:nvPicPr>
        <p:blipFill rotWithShape="1">
          <a:blip r:embed="rId4">
            <a:alphaModFix/>
          </a:blip>
          <a:srcRect/>
          <a:stretch/>
        </p:blipFill>
        <p:spPr>
          <a:xfrm>
            <a:off x="4767005" y="-45256"/>
            <a:ext cx="2777253" cy="1488380"/>
          </a:xfrm>
          <a:prstGeom prst="rect">
            <a:avLst/>
          </a:prstGeom>
          <a:noFill/>
          <a:ln>
            <a:noFill/>
          </a:ln>
        </p:spPr>
      </p:pic>
      <p:sp>
        <p:nvSpPr>
          <p:cNvPr id="12" name="Subtitle 2">
            <a:extLst>
              <a:ext uri="{FF2B5EF4-FFF2-40B4-BE49-F238E27FC236}">
                <a16:creationId xmlns:a16="http://schemas.microsoft.com/office/drawing/2014/main" id="{67CBF763-E441-406C-83DE-629865EB061F}"/>
              </a:ext>
            </a:extLst>
          </p:cNvPr>
          <p:cNvSpPr txBox="1">
            <a:spLocks/>
          </p:cNvSpPr>
          <p:nvPr/>
        </p:nvSpPr>
        <p:spPr>
          <a:xfrm>
            <a:off x="1636934" y="4559587"/>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COVID-19 Nutrition Updates</a:t>
            </a:r>
          </a:p>
          <a:p>
            <a:pPr marL="0" indent="0" algn="ctr">
              <a:buNone/>
            </a:pPr>
            <a:r>
              <a:rPr lang="en-US" sz="2000" dirty="0">
                <a:solidFill>
                  <a:schemeClr val="bg1"/>
                </a:solidFill>
              </a:rPr>
              <a:t>Lindsay Christensen, MS, CNS </a:t>
            </a:r>
          </a:p>
        </p:txBody>
      </p:sp>
    </p:spTree>
    <p:extLst>
      <p:ext uri="{BB962C8B-B14F-4D97-AF65-F5344CB8AC3E}">
        <p14:creationId xmlns:p14="http://schemas.microsoft.com/office/powerpoint/2010/main" val="428881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p29">
            <a:extLst>
              <a:ext uri="{FF2B5EF4-FFF2-40B4-BE49-F238E27FC236}">
                <a16:creationId xmlns:a16="http://schemas.microsoft.com/office/drawing/2014/main" id="{E4FA0186-C63F-4EDC-9D90-13FB561958B6}"/>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171;p29">
            <a:extLst>
              <a:ext uri="{FF2B5EF4-FFF2-40B4-BE49-F238E27FC236}">
                <a16:creationId xmlns:a16="http://schemas.microsoft.com/office/drawing/2014/main" id="{85BE92AA-9936-4287-A297-D4AEA80AEA30}"/>
              </a:ext>
            </a:extLst>
          </p:cNvPr>
          <p:cNvGrpSpPr/>
          <p:nvPr/>
        </p:nvGrpSpPr>
        <p:grpSpPr>
          <a:xfrm>
            <a:off x="4782422" y="5581522"/>
            <a:ext cx="2627154" cy="1057705"/>
            <a:chOff x="9372600" y="211834"/>
            <a:chExt cx="2555100" cy="1026300"/>
          </a:xfrm>
        </p:grpSpPr>
        <p:sp>
          <p:nvSpPr>
            <p:cNvPr id="7" name="Google Shape;172;p29">
              <a:extLst>
                <a:ext uri="{FF2B5EF4-FFF2-40B4-BE49-F238E27FC236}">
                  <a16:creationId xmlns:a16="http://schemas.microsoft.com/office/drawing/2014/main" id="{AD3BFBB6-00E5-4705-B7AD-9545C5C2047B}"/>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8" name="Google Shape;173;p29">
              <a:extLst>
                <a:ext uri="{FF2B5EF4-FFF2-40B4-BE49-F238E27FC236}">
                  <a16:creationId xmlns:a16="http://schemas.microsoft.com/office/drawing/2014/main" id="{7230A447-DE6F-4360-B13F-378D2929C1BB}"/>
                </a:ext>
              </a:extLst>
            </p:cNvPr>
            <p:cNvPicPr preferRelativeResize="0"/>
            <p:nvPr/>
          </p:nvPicPr>
          <p:blipFill rotWithShape="1">
            <a:blip r:embed="rId2">
              <a:alphaModFix/>
            </a:blip>
            <a:srcRect/>
            <a:stretch/>
          </p:blipFill>
          <p:spPr>
            <a:xfrm>
              <a:off x="9587557" y="233000"/>
              <a:ext cx="2124900" cy="983700"/>
            </a:xfrm>
            <a:prstGeom prst="roundRect">
              <a:avLst>
                <a:gd name="adj" fmla="val 50000"/>
              </a:avLst>
            </a:prstGeom>
            <a:noFill/>
            <a:ln>
              <a:noFill/>
            </a:ln>
          </p:spPr>
        </p:pic>
      </p:grpSp>
      <p:sp>
        <p:nvSpPr>
          <p:cNvPr id="13" name="TextBox 12">
            <a:extLst>
              <a:ext uri="{FF2B5EF4-FFF2-40B4-BE49-F238E27FC236}">
                <a16:creationId xmlns:a16="http://schemas.microsoft.com/office/drawing/2014/main" id="{C73328B5-BC4A-43EF-8564-D9A852A0B7DB}"/>
              </a:ext>
            </a:extLst>
          </p:cNvPr>
          <p:cNvSpPr txBox="1"/>
          <p:nvPr/>
        </p:nvSpPr>
        <p:spPr>
          <a:xfrm>
            <a:off x="425249" y="976129"/>
            <a:ext cx="4837998" cy="4370427"/>
          </a:xfrm>
          <a:prstGeom prst="rect">
            <a:avLst/>
          </a:prstGeom>
          <a:noFill/>
        </p:spPr>
        <p:txBody>
          <a:bodyPr wrap="square" rtlCol="0">
            <a:spAutoFit/>
          </a:bodyPr>
          <a:lstStyle/>
          <a:p>
            <a:pPr marL="285750" indent="-285750">
              <a:buFont typeface="Arial" panose="020B0604020202020204" pitchFamily="34" charset="0"/>
              <a:buChar char="•"/>
            </a:pPr>
            <a:r>
              <a:rPr lang="en-US" dirty="0"/>
              <a:t>An article in the </a:t>
            </a:r>
            <a:r>
              <a:rPr lang="en-US" i="1" dirty="0"/>
              <a:t>European Journal of Clinical Nutrition</a:t>
            </a:r>
            <a:r>
              <a:rPr lang="en-US" dirty="0"/>
              <a:t> suggests the following </a:t>
            </a:r>
            <a:r>
              <a:rPr lang="en-US" sz="1600" dirty="0"/>
              <a:t>(</a:t>
            </a:r>
            <a:r>
              <a:rPr lang="en-US" sz="1600" dirty="0">
                <a:hlinkClick r:id="rId3"/>
              </a:rPr>
              <a:t>1</a:t>
            </a:r>
            <a:r>
              <a:rPr lang="en-US" sz="1600" dirty="0"/>
              <a:t>)</a:t>
            </a:r>
            <a:r>
              <a:rPr lang="en-US" dirty="0"/>
              <a:t>:</a:t>
            </a:r>
          </a:p>
          <a:p>
            <a:pPr marL="742950" lvl="1" indent="-285750">
              <a:buFont typeface="Arial" panose="020B0604020202020204" pitchFamily="34" charset="0"/>
              <a:buChar char="•"/>
            </a:pPr>
            <a:r>
              <a:rPr lang="en-US" sz="1600" b="1" dirty="0"/>
              <a:t>Eating foods that contain or promote the synthesis of serotonin and melatonin at dinner. </a:t>
            </a:r>
            <a:r>
              <a:rPr lang="en-US" sz="1600" dirty="0"/>
              <a:t>Almonds, bananas, cherries, and oats contain melatonin. Eating some carbohydrates at dinner can support serotonin. </a:t>
            </a:r>
          </a:p>
          <a:p>
            <a:pPr marL="742950" lvl="1" indent="-285750">
              <a:buFont typeface="Arial" panose="020B0604020202020204" pitchFamily="34" charset="0"/>
              <a:buChar char="•"/>
            </a:pPr>
            <a:r>
              <a:rPr lang="en-US" sz="1600" b="1" dirty="0"/>
              <a:t>Get plenty of zinc </a:t>
            </a:r>
            <a:r>
              <a:rPr lang="en-US" sz="1600" dirty="0"/>
              <a:t>– poultry, red meat, pumpkin seeds, oysters</a:t>
            </a:r>
          </a:p>
          <a:p>
            <a:pPr marL="742950" lvl="1" indent="-285750">
              <a:buFont typeface="Arial" panose="020B0604020202020204" pitchFamily="34" charset="0"/>
              <a:buChar char="•"/>
            </a:pPr>
            <a:r>
              <a:rPr lang="en-US" sz="1600" b="1" dirty="0"/>
              <a:t>Eat fish, liver, and egg yolks for vitamin D</a:t>
            </a:r>
          </a:p>
          <a:p>
            <a:pPr marL="742950" lvl="1" indent="-285750">
              <a:buFont typeface="Arial" panose="020B0604020202020204" pitchFamily="34" charset="0"/>
              <a:buChar char="•"/>
            </a:pPr>
            <a:r>
              <a:rPr lang="en-US" sz="1600" b="1" dirty="0"/>
              <a:t>Increase antioxidant nutrients</a:t>
            </a:r>
            <a:r>
              <a:rPr lang="en-US" sz="1600" dirty="0"/>
              <a:t>, such as beta carotene, found in sweet potatoes, carrots, and green leafy vegetables </a:t>
            </a:r>
          </a:p>
          <a:p>
            <a:pPr marL="742950" lvl="1" indent="-285750">
              <a:buFont typeface="Arial" panose="020B0604020202020204" pitchFamily="34" charset="0"/>
              <a:buChar char="•"/>
            </a:pPr>
            <a:r>
              <a:rPr lang="en-US" sz="1600" b="1" dirty="0"/>
              <a:t>Increase vitamin C</a:t>
            </a:r>
            <a:r>
              <a:rPr lang="en-US" sz="1600" dirty="0"/>
              <a:t>,</a:t>
            </a:r>
            <a:r>
              <a:rPr lang="en-US" sz="1600" b="1" dirty="0"/>
              <a:t> </a:t>
            </a:r>
            <a:r>
              <a:rPr lang="en-US" sz="1600" dirty="0"/>
              <a:t>found in red peppers, oranges, strawberries, broccoli, mangoes, and lemons</a:t>
            </a:r>
          </a:p>
          <a:p>
            <a:pPr marL="742950" lvl="1" indent="-285750">
              <a:buFont typeface="Arial" panose="020B0604020202020204" pitchFamily="34" charset="0"/>
              <a:buChar char="•"/>
            </a:pPr>
            <a:endParaRPr lang="en-US" dirty="0"/>
          </a:p>
        </p:txBody>
      </p:sp>
      <p:sp>
        <p:nvSpPr>
          <p:cNvPr id="14" name="Title 1">
            <a:extLst>
              <a:ext uri="{FF2B5EF4-FFF2-40B4-BE49-F238E27FC236}">
                <a16:creationId xmlns:a16="http://schemas.microsoft.com/office/drawing/2014/main" id="{1BD5E5A2-29D5-424B-A634-59038AB14417}"/>
              </a:ext>
            </a:extLst>
          </p:cNvPr>
          <p:cNvSpPr txBox="1">
            <a:spLocks/>
          </p:cNvSpPr>
          <p:nvPr/>
        </p:nvSpPr>
        <p:spPr>
          <a:xfrm>
            <a:off x="294860" y="-40584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COVID-19 Nutrition Update</a:t>
            </a:r>
          </a:p>
        </p:txBody>
      </p:sp>
      <p:pic>
        <p:nvPicPr>
          <p:cNvPr id="4" name="Picture 3" descr="A screenshot of a cell phone&#10;&#10;Description automatically generated">
            <a:extLst>
              <a:ext uri="{FF2B5EF4-FFF2-40B4-BE49-F238E27FC236}">
                <a16:creationId xmlns:a16="http://schemas.microsoft.com/office/drawing/2014/main" id="{16D00C84-BBB8-4B36-BDCA-7BD1B056F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198" y="976129"/>
            <a:ext cx="5758425" cy="3038980"/>
          </a:xfrm>
          <a:prstGeom prst="rect">
            <a:avLst/>
          </a:prstGeom>
        </p:spPr>
      </p:pic>
      <p:pic>
        <p:nvPicPr>
          <p:cNvPr id="10" name="Picture 9" descr="A close up of a sign&#10;&#10;Description automatically generated">
            <a:extLst>
              <a:ext uri="{FF2B5EF4-FFF2-40B4-BE49-F238E27FC236}">
                <a16:creationId xmlns:a16="http://schemas.microsoft.com/office/drawing/2014/main" id="{3A7A155D-AC6E-40E1-8788-3457BE70F5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60" y="5009684"/>
            <a:ext cx="2397189" cy="1726399"/>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792CC2B4-8774-4534-A30C-A46C63AA01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8263" y="2751315"/>
            <a:ext cx="4884593" cy="3038980"/>
          </a:xfrm>
          <a:prstGeom prst="rect">
            <a:avLst/>
          </a:prstGeom>
        </p:spPr>
      </p:pic>
    </p:spTree>
    <p:extLst>
      <p:ext uri="{BB962C8B-B14F-4D97-AF65-F5344CB8AC3E}">
        <p14:creationId xmlns:p14="http://schemas.microsoft.com/office/powerpoint/2010/main" val="372418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p29">
            <a:extLst>
              <a:ext uri="{FF2B5EF4-FFF2-40B4-BE49-F238E27FC236}">
                <a16:creationId xmlns:a16="http://schemas.microsoft.com/office/drawing/2014/main" id="{E4FA0186-C63F-4EDC-9D90-13FB561958B6}"/>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171;p29">
            <a:extLst>
              <a:ext uri="{FF2B5EF4-FFF2-40B4-BE49-F238E27FC236}">
                <a16:creationId xmlns:a16="http://schemas.microsoft.com/office/drawing/2014/main" id="{85BE92AA-9936-4287-A297-D4AEA80AEA30}"/>
              </a:ext>
            </a:extLst>
          </p:cNvPr>
          <p:cNvGrpSpPr/>
          <p:nvPr/>
        </p:nvGrpSpPr>
        <p:grpSpPr>
          <a:xfrm>
            <a:off x="4782422" y="5581522"/>
            <a:ext cx="2627154" cy="1057705"/>
            <a:chOff x="9372600" y="211834"/>
            <a:chExt cx="2555100" cy="1026300"/>
          </a:xfrm>
        </p:grpSpPr>
        <p:sp>
          <p:nvSpPr>
            <p:cNvPr id="7" name="Google Shape;172;p29">
              <a:extLst>
                <a:ext uri="{FF2B5EF4-FFF2-40B4-BE49-F238E27FC236}">
                  <a16:creationId xmlns:a16="http://schemas.microsoft.com/office/drawing/2014/main" id="{AD3BFBB6-00E5-4705-B7AD-9545C5C2047B}"/>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8" name="Google Shape;173;p29">
              <a:extLst>
                <a:ext uri="{FF2B5EF4-FFF2-40B4-BE49-F238E27FC236}">
                  <a16:creationId xmlns:a16="http://schemas.microsoft.com/office/drawing/2014/main" id="{7230A447-DE6F-4360-B13F-378D2929C1BB}"/>
                </a:ext>
              </a:extLst>
            </p:cNvPr>
            <p:cNvPicPr preferRelativeResize="0"/>
            <p:nvPr/>
          </p:nvPicPr>
          <p:blipFill rotWithShape="1">
            <a:blip r:embed="rId2">
              <a:alphaModFix/>
            </a:blip>
            <a:srcRect/>
            <a:stretch/>
          </p:blipFill>
          <p:spPr>
            <a:xfrm>
              <a:off x="9587557" y="233000"/>
              <a:ext cx="2124900" cy="983700"/>
            </a:xfrm>
            <a:prstGeom prst="roundRect">
              <a:avLst>
                <a:gd name="adj" fmla="val 50000"/>
              </a:avLst>
            </a:prstGeom>
            <a:noFill/>
            <a:ln>
              <a:noFill/>
            </a:ln>
          </p:spPr>
        </p:pic>
      </p:grpSp>
      <p:sp>
        <p:nvSpPr>
          <p:cNvPr id="13" name="TextBox 12">
            <a:extLst>
              <a:ext uri="{FF2B5EF4-FFF2-40B4-BE49-F238E27FC236}">
                <a16:creationId xmlns:a16="http://schemas.microsoft.com/office/drawing/2014/main" id="{C73328B5-BC4A-43EF-8564-D9A852A0B7DB}"/>
              </a:ext>
            </a:extLst>
          </p:cNvPr>
          <p:cNvSpPr txBox="1"/>
          <p:nvPr/>
        </p:nvSpPr>
        <p:spPr>
          <a:xfrm>
            <a:off x="608645" y="1176089"/>
            <a:ext cx="4837998" cy="4708981"/>
          </a:xfrm>
          <a:prstGeom prst="rect">
            <a:avLst/>
          </a:prstGeom>
          <a:noFill/>
        </p:spPr>
        <p:txBody>
          <a:bodyPr wrap="square" rtlCol="0">
            <a:spAutoFit/>
          </a:bodyPr>
          <a:lstStyle/>
          <a:p>
            <a:pPr marL="285750" indent="-285750">
              <a:buFont typeface="Arial" panose="020B0604020202020204" pitchFamily="34" charset="0"/>
              <a:buChar char="•"/>
            </a:pPr>
            <a:r>
              <a:rPr lang="en-US" dirty="0"/>
              <a:t>Managing blood sugar is crucial </a:t>
            </a:r>
          </a:p>
          <a:p>
            <a:pPr marL="285750" indent="-285750">
              <a:buFont typeface="Arial" panose="020B0604020202020204" pitchFamily="34" charset="0"/>
              <a:buChar char="•"/>
            </a:pPr>
            <a:r>
              <a:rPr lang="en-US" sz="1600" dirty="0"/>
              <a:t>The ACE2 receptor that SARS-CoV-2 uses to enter host cells is activated by the presence of sugar (</a:t>
            </a:r>
            <a:r>
              <a:rPr lang="en-US" sz="1600" dirty="0">
                <a:hlinkClick r:id="rId3"/>
              </a:rPr>
              <a:t>2</a:t>
            </a:r>
            <a:r>
              <a:rPr lang="en-US" sz="1600" dirty="0"/>
              <a:t>) </a:t>
            </a:r>
          </a:p>
          <a:p>
            <a:pPr marL="742950" lvl="1" indent="-285750">
              <a:buFont typeface="Arial" panose="020B0604020202020204" pitchFamily="34" charset="0"/>
              <a:buChar char="•"/>
            </a:pPr>
            <a:r>
              <a:rPr lang="en-US" sz="1600" dirty="0"/>
              <a:t>The author of this study commented that “…when I talked to physicians around the country taking care of COVID-19 patients, they told me that a lot of their patients in the hospital not only had diabetes and prediabetes but others had high blood sugar, without being aware of it.” (</a:t>
            </a:r>
            <a:r>
              <a:rPr lang="en-US" sz="1600" dirty="0">
                <a:hlinkClick r:id="rId4"/>
              </a:rPr>
              <a:t>3</a:t>
            </a:r>
            <a:r>
              <a:rPr lang="en-US" sz="1600" dirty="0"/>
              <a:t>)</a:t>
            </a:r>
          </a:p>
          <a:p>
            <a:pPr marL="742950" lvl="1" indent="-285750">
              <a:buFont typeface="Arial" panose="020B0604020202020204" pitchFamily="34" charset="0"/>
              <a:buChar char="•"/>
            </a:pPr>
            <a:r>
              <a:rPr lang="en-US" sz="1600" dirty="0"/>
              <a:t>Diabetes is a major risk factor for COVID (</a:t>
            </a:r>
            <a:r>
              <a:rPr lang="en-US" sz="1600" dirty="0">
                <a:hlinkClick r:id="rId5"/>
              </a:rPr>
              <a:t>4</a:t>
            </a:r>
            <a:r>
              <a:rPr lang="en-US" sz="1600" dirty="0"/>
              <a:t>)</a:t>
            </a:r>
          </a:p>
          <a:p>
            <a:pPr marL="742950" lvl="1" indent="-285750">
              <a:buFont typeface="Arial" panose="020B0604020202020204" pitchFamily="34" charset="0"/>
              <a:buChar char="•"/>
            </a:pPr>
            <a:r>
              <a:rPr lang="en-US" sz="1600" dirty="0"/>
              <a:t>Hemoglobin A1c has been suggested as a biomarker for identifying at-risk people</a:t>
            </a:r>
          </a:p>
          <a:p>
            <a:pPr marL="285750" indent="-285750">
              <a:buFont typeface="Arial" panose="020B0604020202020204" pitchFamily="34" charset="0"/>
              <a:buChar char="•"/>
            </a:pPr>
            <a:r>
              <a:rPr lang="en-US" dirty="0"/>
              <a:t>Avoid refined carbs</a:t>
            </a:r>
          </a:p>
          <a:p>
            <a:pPr marL="285750" indent="-285750">
              <a:buFont typeface="Arial" panose="020B0604020202020204" pitchFamily="34" charset="0"/>
              <a:buChar char="•"/>
            </a:pPr>
            <a:r>
              <a:rPr lang="en-US" dirty="0"/>
              <a:t>Choose nutrient-dense carbs such as sweet potato, winter squash, plantains, taro, berries, and apples</a:t>
            </a:r>
          </a:p>
          <a:p>
            <a:pPr marL="742950" lvl="1" indent="-285750">
              <a:buFont typeface="Arial" panose="020B0604020202020204" pitchFamily="34" charset="0"/>
              <a:buChar char="•"/>
            </a:pPr>
            <a:endParaRPr lang="en-US" dirty="0"/>
          </a:p>
        </p:txBody>
      </p:sp>
      <p:sp>
        <p:nvSpPr>
          <p:cNvPr id="14" name="Title 1">
            <a:extLst>
              <a:ext uri="{FF2B5EF4-FFF2-40B4-BE49-F238E27FC236}">
                <a16:creationId xmlns:a16="http://schemas.microsoft.com/office/drawing/2014/main" id="{1BD5E5A2-29D5-424B-A634-59038AB14417}"/>
              </a:ext>
            </a:extLst>
          </p:cNvPr>
          <p:cNvSpPr txBox="1">
            <a:spLocks/>
          </p:cNvSpPr>
          <p:nvPr/>
        </p:nvSpPr>
        <p:spPr>
          <a:xfrm>
            <a:off x="608645" y="-27534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COVID-19 Nutrition Update</a:t>
            </a:r>
          </a:p>
        </p:txBody>
      </p:sp>
      <p:pic>
        <p:nvPicPr>
          <p:cNvPr id="3" name="Picture 2" descr="A screenshot of a social media post&#10;&#10;Description automatically generated">
            <a:extLst>
              <a:ext uri="{FF2B5EF4-FFF2-40B4-BE49-F238E27FC236}">
                <a16:creationId xmlns:a16="http://schemas.microsoft.com/office/drawing/2014/main" id="{BE37DFC3-CF76-4738-B6BF-2469911B21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852" y="1269146"/>
            <a:ext cx="5578767" cy="4252615"/>
          </a:xfrm>
          <a:prstGeom prst="rect">
            <a:avLst/>
          </a:prstGeom>
        </p:spPr>
      </p:pic>
    </p:spTree>
    <p:extLst>
      <p:ext uri="{BB962C8B-B14F-4D97-AF65-F5344CB8AC3E}">
        <p14:creationId xmlns:p14="http://schemas.microsoft.com/office/powerpoint/2010/main" val="196953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p29">
            <a:extLst>
              <a:ext uri="{FF2B5EF4-FFF2-40B4-BE49-F238E27FC236}">
                <a16:creationId xmlns:a16="http://schemas.microsoft.com/office/drawing/2014/main" id="{E4FA0186-C63F-4EDC-9D90-13FB561958B6}"/>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171;p29">
            <a:extLst>
              <a:ext uri="{FF2B5EF4-FFF2-40B4-BE49-F238E27FC236}">
                <a16:creationId xmlns:a16="http://schemas.microsoft.com/office/drawing/2014/main" id="{85BE92AA-9936-4287-A297-D4AEA80AEA30}"/>
              </a:ext>
            </a:extLst>
          </p:cNvPr>
          <p:cNvGrpSpPr/>
          <p:nvPr/>
        </p:nvGrpSpPr>
        <p:grpSpPr>
          <a:xfrm>
            <a:off x="4782422" y="5581522"/>
            <a:ext cx="2627154" cy="1057705"/>
            <a:chOff x="9372600" y="211834"/>
            <a:chExt cx="2555100" cy="1026300"/>
          </a:xfrm>
        </p:grpSpPr>
        <p:sp>
          <p:nvSpPr>
            <p:cNvPr id="7" name="Google Shape;172;p29">
              <a:extLst>
                <a:ext uri="{FF2B5EF4-FFF2-40B4-BE49-F238E27FC236}">
                  <a16:creationId xmlns:a16="http://schemas.microsoft.com/office/drawing/2014/main" id="{AD3BFBB6-00E5-4705-B7AD-9545C5C2047B}"/>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8" name="Google Shape;173;p29">
              <a:extLst>
                <a:ext uri="{FF2B5EF4-FFF2-40B4-BE49-F238E27FC236}">
                  <a16:creationId xmlns:a16="http://schemas.microsoft.com/office/drawing/2014/main" id="{7230A447-DE6F-4360-B13F-378D2929C1BB}"/>
                </a:ext>
              </a:extLst>
            </p:cNvPr>
            <p:cNvPicPr preferRelativeResize="0"/>
            <p:nvPr/>
          </p:nvPicPr>
          <p:blipFill rotWithShape="1">
            <a:blip r:embed="rId2">
              <a:alphaModFix/>
            </a:blip>
            <a:srcRect/>
            <a:stretch/>
          </p:blipFill>
          <p:spPr>
            <a:xfrm>
              <a:off x="9587557" y="233000"/>
              <a:ext cx="2124900" cy="983700"/>
            </a:xfrm>
            <a:prstGeom prst="roundRect">
              <a:avLst>
                <a:gd name="adj" fmla="val 50000"/>
              </a:avLst>
            </a:prstGeom>
            <a:noFill/>
            <a:ln>
              <a:noFill/>
            </a:ln>
          </p:spPr>
        </p:pic>
      </p:grpSp>
      <p:sp>
        <p:nvSpPr>
          <p:cNvPr id="13" name="TextBox 12">
            <a:extLst>
              <a:ext uri="{FF2B5EF4-FFF2-40B4-BE49-F238E27FC236}">
                <a16:creationId xmlns:a16="http://schemas.microsoft.com/office/drawing/2014/main" id="{C73328B5-BC4A-43EF-8564-D9A852A0B7DB}"/>
              </a:ext>
            </a:extLst>
          </p:cNvPr>
          <p:cNvSpPr txBox="1"/>
          <p:nvPr/>
        </p:nvSpPr>
        <p:spPr>
          <a:xfrm>
            <a:off x="608645" y="1335407"/>
            <a:ext cx="483799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Eat balanced portions of protein, non-starchy veggies, fat, and carbs at meals. Avoid eating carbs on their own. </a:t>
            </a:r>
          </a:p>
          <a:p>
            <a:pPr marL="285750" indent="-285750">
              <a:buFont typeface="Arial" panose="020B0604020202020204" pitchFamily="34" charset="0"/>
              <a:buChar char="•"/>
            </a:pPr>
            <a:r>
              <a:rPr lang="en-US" b="1" dirty="0"/>
              <a:t>Take a walk after meals. </a:t>
            </a:r>
            <a:r>
              <a:rPr lang="en-US" dirty="0"/>
              <a:t>This helps shuttle sugar to your muscles so that some of it is used immediately, lowering blood sugar levels.  being sure to wear your mask and maintain six feet of physical distance from others. </a:t>
            </a:r>
            <a:r>
              <a:rPr lang="en-US" sz="1600" dirty="0"/>
              <a:t>(</a:t>
            </a:r>
            <a:r>
              <a:rPr lang="en-US" sz="1600" dirty="0">
                <a:hlinkClick r:id="rId3"/>
              </a:rPr>
              <a:t>5</a:t>
            </a:r>
            <a:r>
              <a:rPr lang="en-US" sz="1600" dirty="0"/>
              <a:t>)</a:t>
            </a:r>
            <a:endParaRPr lang="en-US" dirty="0"/>
          </a:p>
          <a:p>
            <a:pPr marL="285750" indent="-285750">
              <a:buFont typeface="Arial" panose="020B0604020202020204" pitchFamily="34" charset="0"/>
              <a:buChar char="•"/>
            </a:pPr>
            <a:r>
              <a:rPr lang="en-US" b="1" dirty="0"/>
              <a:t>Manage stress. </a:t>
            </a:r>
            <a:r>
              <a:rPr lang="en-US" dirty="0"/>
              <a:t>Stress impacts blood sugar. </a:t>
            </a:r>
          </a:p>
          <a:p>
            <a:pPr marL="285750" indent="-285750">
              <a:buFont typeface="Arial" panose="020B0604020202020204" pitchFamily="34" charset="0"/>
              <a:buChar char="•"/>
            </a:pPr>
            <a:r>
              <a:rPr lang="en-US" b="1" dirty="0"/>
              <a:t>Prioritize sleep. </a:t>
            </a:r>
            <a:r>
              <a:rPr lang="en-US" dirty="0"/>
              <a:t>Getting sufficient high-quality sleep supports healthy blood sugar levels. </a:t>
            </a:r>
          </a:p>
          <a:p>
            <a:pPr marL="285750" indent="-285750">
              <a:buFont typeface="Arial" panose="020B0604020202020204" pitchFamily="34" charset="0"/>
              <a:buChar char="•"/>
            </a:pPr>
            <a:r>
              <a:rPr lang="en-US" b="1" dirty="0"/>
              <a:t>Fit in some physical activity each day.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14" name="Title 1">
            <a:extLst>
              <a:ext uri="{FF2B5EF4-FFF2-40B4-BE49-F238E27FC236}">
                <a16:creationId xmlns:a16="http://schemas.microsoft.com/office/drawing/2014/main" id="{1BD5E5A2-29D5-424B-A634-59038AB14417}"/>
              </a:ext>
            </a:extLst>
          </p:cNvPr>
          <p:cNvSpPr txBox="1">
            <a:spLocks/>
          </p:cNvSpPr>
          <p:nvPr/>
        </p:nvSpPr>
        <p:spPr>
          <a:xfrm>
            <a:off x="608645" y="-28510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t>Tips for Managing Blood Sugar with Nutrition</a:t>
            </a:r>
          </a:p>
        </p:txBody>
      </p:sp>
      <p:pic>
        <p:nvPicPr>
          <p:cNvPr id="3" name="Picture 2" descr="A group of people in a forest&#10;&#10;Description automatically generated">
            <a:extLst>
              <a:ext uri="{FF2B5EF4-FFF2-40B4-BE49-F238E27FC236}">
                <a16:creationId xmlns:a16="http://schemas.microsoft.com/office/drawing/2014/main" id="{8BCD66C3-BE7B-46A7-8646-E589C8784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125" y="1152265"/>
            <a:ext cx="3015935" cy="4553470"/>
          </a:xfrm>
          <a:prstGeom prst="rect">
            <a:avLst/>
          </a:prstGeom>
        </p:spPr>
      </p:pic>
    </p:spTree>
    <p:extLst>
      <p:ext uri="{BB962C8B-B14F-4D97-AF65-F5344CB8AC3E}">
        <p14:creationId xmlns:p14="http://schemas.microsoft.com/office/powerpoint/2010/main" val="389146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38B3-EC86-423C-A1CF-404F1355B6DA}"/>
              </a:ext>
            </a:extLst>
          </p:cNvPr>
          <p:cNvSpPr>
            <a:spLocks noGrp="1"/>
          </p:cNvSpPr>
          <p:nvPr>
            <p:ph type="title"/>
          </p:nvPr>
        </p:nvSpPr>
        <p:spPr>
          <a:xfrm>
            <a:off x="612913" y="76228"/>
            <a:ext cx="10515600" cy="1325563"/>
          </a:xfrm>
        </p:spPr>
        <p:txBody>
          <a:bodyPr/>
          <a:lstStyle/>
          <a:p>
            <a:r>
              <a:rPr lang="en-US" dirty="0"/>
              <a:t>References </a:t>
            </a:r>
          </a:p>
        </p:txBody>
      </p:sp>
      <p:sp>
        <p:nvSpPr>
          <p:cNvPr id="3" name="Content Placeholder 2">
            <a:extLst>
              <a:ext uri="{FF2B5EF4-FFF2-40B4-BE49-F238E27FC236}">
                <a16:creationId xmlns:a16="http://schemas.microsoft.com/office/drawing/2014/main" id="{24C628F9-BD40-4DCB-A6BF-9082F7F3063F}"/>
              </a:ext>
            </a:extLst>
          </p:cNvPr>
          <p:cNvSpPr>
            <a:spLocks noGrp="1"/>
          </p:cNvSpPr>
          <p:nvPr>
            <p:ph idx="1"/>
          </p:nvPr>
        </p:nvSpPr>
        <p:spPr>
          <a:xfrm>
            <a:off x="493643" y="1226969"/>
            <a:ext cx="10515600" cy="4351338"/>
          </a:xfrm>
        </p:spPr>
        <p:txBody>
          <a:bodyPr>
            <a:normAutofit/>
          </a:bodyPr>
          <a:lstStyle/>
          <a:p>
            <a:pPr marL="514350" indent="-514350">
              <a:lnSpc>
                <a:spcPct val="100000"/>
              </a:lnSpc>
              <a:buFont typeface="+mj-lt"/>
              <a:buAutoNum type="arabicPeriod"/>
            </a:pPr>
            <a:r>
              <a:rPr lang="en-US" sz="1600" dirty="0"/>
              <a:t>Muscogiuri G, et al. Nutritional recommendations for CoVID-19 quarantine. </a:t>
            </a:r>
            <a:r>
              <a:rPr lang="en-US" sz="1600" i="1" dirty="0"/>
              <a:t>Eur J Clin Nutr</a:t>
            </a:r>
            <a:r>
              <a:rPr lang="en-US" sz="1600" dirty="0"/>
              <a:t>. 2020. [online]. </a:t>
            </a:r>
          </a:p>
          <a:p>
            <a:pPr marL="514350" indent="-514350">
              <a:lnSpc>
                <a:spcPct val="100000"/>
              </a:lnSpc>
              <a:buFont typeface="+mj-lt"/>
              <a:buAutoNum type="arabicPeriod"/>
            </a:pPr>
            <a:r>
              <a:rPr lang="en-US" sz="1600" dirty="0" err="1"/>
              <a:t>Brufsky</a:t>
            </a:r>
            <a:r>
              <a:rPr lang="en-US" sz="1600" dirty="0"/>
              <a:t> A. Hyperglycemia, Hydroxychloroquine, and the COVID‐19 Epidemic. </a:t>
            </a:r>
            <a:r>
              <a:rPr lang="en-US" sz="1600" i="1" dirty="0"/>
              <a:t>J Med </a:t>
            </a:r>
            <a:r>
              <a:rPr lang="en-US" sz="1600" i="1" dirty="0" err="1"/>
              <a:t>Virol</a:t>
            </a:r>
            <a:r>
              <a:rPr lang="en-US" sz="1600" dirty="0"/>
              <a:t>. 2020. [online]. </a:t>
            </a:r>
          </a:p>
          <a:p>
            <a:pPr marL="514350" indent="-514350">
              <a:lnSpc>
                <a:spcPct val="100000"/>
              </a:lnSpc>
              <a:buFont typeface="+mj-lt"/>
              <a:buAutoNum type="arabicPeriod"/>
            </a:pPr>
            <a:r>
              <a:rPr lang="en-US" sz="1600" dirty="0" err="1"/>
              <a:t>Brufsky</a:t>
            </a:r>
            <a:r>
              <a:rPr lang="en-US" sz="1600" dirty="0"/>
              <a:t> A. Blood sugar levels may influence vulnerability to coronavirus, and controlling them through conventional means might be protective. </a:t>
            </a:r>
            <a:r>
              <a:rPr lang="en-US" sz="1600" i="1" dirty="0"/>
              <a:t>The Conversation</a:t>
            </a:r>
            <a:r>
              <a:rPr lang="en-US" sz="1600" dirty="0"/>
              <a:t>. Published 22 April 2020. Accessed 23 April 2020. </a:t>
            </a:r>
            <a:r>
              <a:rPr lang="en-US" sz="1600" dirty="0">
                <a:hlinkClick r:id="rId2"/>
              </a:rPr>
              <a:t>https://theconversation.com/blood-sugar-levels-may-influence-vulnerability-to-coronavirus-and-controlling-them-through-conventional-means-might-be-protective-136592</a:t>
            </a:r>
            <a:r>
              <a:rPr lang="en-US" sz="1600" dirty="0"/>
              <a:t>. </a:t>
            </a:r>
          </a:p>
          <a:p>
            <a:pPr marL="514350" indent="-514350">
              <a:lnSpc>
                <a:spcPct val="100000"/>
              </a:lnSpc>
              <a:buFont typeface="+mj-lt"/>
              <a:buAutoNum type="arabicPeriod"/>
            </a:pPr>
            <a:r>
              <a:rPr lang="en-US" sz="1600" dirty="0"/>
              <a:t>Hussain A, et al. COVID-19 and Diabetes: Knowledge in Progress. </a:t>
            </a:r>
            <a:r>
              <a:rPr lang="en-US" sz="1600" i="1" dirty="0"/>
              <a:t>Diabetes Res Clin </a:t>
            </a:r>
            <a:r>
              <a:rPr lang="en-US" sz="1600" i="1" dirty="0" err="1"/>
              <a:t>Pract</a:t>
            </a:r>
            <a:r>
              <a:rPr lang="en-US" sz="1600" dirty="0"/>
              <a:t>. 2020. 108142. </a:t>
            </a:r>
          </a:p>
          <a:p>
            <a:pPr marL="514350" indent="-514350">
              <a:lnSpc>
                <a:spcPct val="100000"/>
              </a:lnSpc>
              <a:buFont typeface="+mj-lt"/>
              <a:buAutoNum type="arabicPeriod"/>
            </a:pPr>
            <a:r>
              <a:rPr lang="en-US" sz="1600" dirty="0"/>
              <a:t>Reynolds AN and Venn BJ. The timing of activity after eating affects the glycaemic response of healthy adults: A randomised controlled trial. </a:t>
            </a:r>
            <a:r>
              <a:rPr lang="en-US" sz="1600" i="1" dirty="0"/>
              <a:t>Nutrients</a:t>
            </a:r>
            <a:r>
              <a:rPr lang="en-US" sz="1600" dirty="0"/>
              <a:t>. 2018; 10(11): 1743. </a:t>
            </a:r>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p:txBody>
      </p:sp>
      <p:sp>
        <p:nvSpPr>
          <p:cNvPr id="4" name="Google Shape;169;p29">
            <a:extLst>
              <a:ext uri="{FF2B5EF4-FFF2-40B4-BE49-F238E27FC236}">
                <a16:creationId xmlns:a16="http://schemas.microsoft.com/office/drawing/2014/main" id="{9B195914-9035-41DB-9F6A-6D9D2EFF14C7}"/>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 name="Google Shape;171;p29">
            <a:extLst>
              <a:ext uri="{FF2B5EF4-FFF2-40B4-BE49-F238E27FC236}">
                <a16:creationId xmlns:a16="http://schemas.microsoft.com/office/drawing/2014/main" id="{5715B526-5520-4D8B-AF24-7AAD73A2FE97}"/>
              </a:ext>
            </a:extLst>
          </p:cNvPr>
          <p:cNvGrpSpPr/>
          <p:nvPr/>
        </p:nvGrpSpPr>
        <p:grpSpPr>
          <a:xfrm>
            <a:off x="4782422" y="5581522"/>
            <a:ext cx="2627154" cy="1057705"/>
            <a:chOff x="9372600" y="211834"/>
            <a:chExt cx="2555100" cy="1026300"/>
          </a:xfrm>
        </p:grpSpPr>
        <p:sp>
          <p:nvSpPr>
            <p:cNvPr id="6" name="Google Shape;172;p29">
              <a:extLst>
                <a:ext uri="{FF2B5EF4-FFF2-40B4-BE49-F238E27FC236}">
                  <a16:creationId xmlns:a16="http://schemas.microsoft.com/office/drawing/2014/main" id="{3E733E88-9298-4686-88E8-19CA1168A9FD}"/>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7" name="Google Shape;173;p29">
              <a:extLst>
                <a:ext uri="{FF2B5EF4-FFF2-40B4-BE49-F238E27FC236}">
                  <a16:creationId xmlns:a16="http://schemas.microsoft.com/office/drawing/2014/main" id="{C1C1E1AE-F898-4502-8C68-908992E01513}"/>
                </a:ext>
              </a:extLst>
            </p:cNvPr>
            <p:cNvPicPr preferRelativeResize="0"/>
            <p:nvPr/>
          </p:nvPicPr>
          <p:blipFill rotWithShape="1">
            <a:blip r:embed="rId3">
              <a:alphaModFix/>
            </a:blip>
            <a:srcRect/>
            <a:stretch/>
          </p:blipFill>
          <p:spPr>
            <a:xfrm>
              <a:off x="9587557" y="233000"/>
              <a:ext cx="2124900" cy="983700"/>
            </a:xfrm>
            <a:prstGeom prst="roundRect">
              <a:avLst>
                <a:gd name="adj" fmla="val 50000"/>
              </a:avLst>
            </a:prstGeom>
            <a:noFill/>
            <a:ln>
              <a:noFill/>
            </a:ln>
          </p:spPr>
        </p:pic>
      </p:grpSp>
    </p:spTree>
    <p:extLst>
      <p:ext uri="{BB962C8B-B14F-4D97-AF65-F5344CB8AC3E}">
        <p14:creationId xmlns:p14="http://schemas.microsoft.com/office/powerpoint/2010/main" val="4343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522</Words>
  <Application>Microsoft Office PowerPoint</Application>
  <PresentationFormat>Widescreen</PresentationFormat>
  <Paragraphs>47</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Avenir</vt:lpstr>
      <vt:lpstr>Calibri</vt:lpstr>
      <vt:lpstr>Calibri Light</vt:lpstr>
      <vt:lpstr>Century Gothic</vt:lpstr>
      <vt:lpstr>Office Theme</vt:lpstr>
      <vt:lpstr>PowerPoint Presentation</vt:lpstr>
      <vt:lpstr>PowerPoint Presentation</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Christensen</dc:creator>
  <cp:lastModifiedBy>Lindsay Christensen</cp:lastModifiedBy>
  <cp:revision>44</cp:revision>
  <dcterms:created xsi:type="dcterms:W3CDTF">2020-04-24T13:05:36Z</dcterms:created>
  <dcterms:modified xsi:type="dcterms:W3CDTF">2020-04-24T19:02:34Z</dcterms:modified>
</cp:coreProperties>
</file>