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96" r:id="rId2"/>
    <p:sldId id="258" r:id="rId3"/>
    <p:sldId id="397" r:id="rId4"/>
    <p:sldId id="398" r:id="rId5"/>
    <p:sldId id="260" r:id="rId6"/>
    <p:sldId id="399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EDC90D-A54F-4E9B-A997-E7ED3E149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324A3-CB54-442B-AEF6-C21FFA9199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BA35A-E7BB-473D-B884-CDB1E0455BC3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8F34D8-FB4F-41F7-908A-0248DB95E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27D1B1-7043-4823-9CC1-65BB43704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7086D-48C6-4E4C-B2E8-ADD709AA8B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B4896-4B4A-477B-A78E-1C0177D83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6534E-69BC-416C-A061-CB53E270E8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62C4-1211-41CB-889C-ACE241162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3A14E-CA4C-4D86-ADF3-B2E77424C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02E8-DB62-492D-891E-B054B0AE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3CE-5668-403A-890A-D4A70C45AD06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716FE-8CD5-4E21-9F59-0C15B5E6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96719-E783-4FA0-9E17-09E421F3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673A-32D7-43F9-80BE-2DA9B26B8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2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D07A-0329-40C5-BE72-D2185F04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3642B-0668-4357-B980-915004510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6DE10-6509-4865-A126-DC850FFDC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3CE-5668-403A-890A-D4A70C45AD06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9C492-2842-488D-8530-A19B0994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85BC7-18B2-4BD2-A7EA-88AE84FC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673A-32D7-43F9-80BE-2DA9B26B8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3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5CBE8-9A0B-4B2C-92F1-8F90AD3A5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8A914-F925-4CB7-839E-70E434BE4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7F156-CA53-4706-8B81-7309688B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3CE-5668-403A-890A-D4A70C45AD06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A9CD7-5985-4CC1-8D6E-EF5BF409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266D1-6A3A-45E3-899C-1F81EB56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673A-32D7-43F9-80BE-2DA9B26B8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2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FBC8-AF52-48BE-A674-0CC5EF09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82A5C-6565-48A3-9002-DAD96CA4E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44D42-785D-44D1-AAD3-4534B52D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3CE-5668-403A-890A-D4A70C45AD06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BD74D-7D78-4123-924F-29CF48FA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B26E7-1947-4B4F-A613-91D61292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673A-32D7-43F9-80BE-2DA9B26B8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1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7CBA-BC46-43D5-8D31-507A252F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56E2-1E94-45AA-A61C-8CEE19349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9CB7C-5FED-431C-AB44-C2016655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3CE-5668-403A-890A-D4A70C45AD06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E3774-8ACA-4F78-9D5F-328BAAF0D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8352C-D25B-49C6-9BAA-A7B3F672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673A-32D7-43F9-80BE-2DA9B26B8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3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ACA3-AC8C-4729-85D3-F41D7DC0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ED18B-D4ED-4A1D-AC96-9CB829928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44172-EC70-4064-9CA6-FAA43306C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B4354-26C7-4317-80FB-12DDC546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3CE-5668-403A-890A-D4A70C45AD06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69D29-0A04-433F-8420-48698916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42D1B-8CE2-46FB-87A5-7D5227F7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673A-32D7-43F9-80BE-2DA9B26B8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0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9FA0-644F-4CB1-B446-77C36CFEB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43451-C55B-4E72-AF07-2DF183C3F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71F94-2BDF-474F-9CC6-DE99D9D0D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7CAD4-9D12-4F21-8C44-332C8A1A3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9E0609-EE1C-4A88-BB08-95252D133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11BEB-B09D-4559-BBAC-B2E58E83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3CE-5668-403A-890A-D4A70C45AD06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45CF3-A688-447C-9600-14BB50F6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D08DC1-B3C6-4E31-9B15-22A31496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673A-32D7-43F9-80BE-2DA9B26B8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BD906-EDA5-438D-B5ED-B43C13FA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AC491-886E-44E4-844B-450F4E78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3CE-5668-403A-890A-D4A70C45AD06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E5BD2-DDB8-4584-8509-F7BFC9B0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59FB1-F0E3-4984-BD1D-DF93CF7F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673A-32D7-43F9-80BE-2DA9B26B8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0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0702F-0013-40BC-9818-297DEC48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3CE-5668-403A-890A-D4A70C45AD06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5F4B2-8999-41E7-85D0-7141A7CE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1FBCF-BCDE-483B-8748-5C93F5EC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673A-32D7-43F9-80BE-2DA9B26B8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3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8103-4CA8-41F0-B9DA-444850C5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45170-B090-44DD-9FCA-0A2CB2680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6DAC5-0029-4772-91D8-CAC45747F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9238C-2037-4CED-A108-73AFE42B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3CE-5668-403A-890A-D4A70C45AD06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BB9C9-C97C-4BDC-85E4-D0FA3FED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0FF51-6D86-447E-A52A-505B6701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673A-32D7-43F9-80BE-2DA9B26B8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7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35F7-9FA9-489E-813D-CD8A8F6C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F07619-3D51-471F-9EB7-799722479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16245-7FA1-4EE5-9B6A-CF56A94C8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BEF09-22F1-4C44-AFBB-1CF783D6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3CE-5668-403A-890A-D4A70C45AD06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25608-E19C-4796-B23D-A37DE056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33943-3E4B-48EB-9721-9402A385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673A-32D7-43F9-80BE-2DA9B26B8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2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CDB47-4C6A-494C-9CBC-77FFB389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5B65C-915D-4599-8EA9-6DC3D8283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F68B7-2108-4876-8410-FF2C4FF51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7E3CE-5668-403A-890A-D4A70C45AD06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BE2FD-2F11-45D3-9079-2BBC3E705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BD43B-C101-4FF5-8B40-677AB2B4B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673A-32D7-43F9-80BE-2DA9B26B8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6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21460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www.ncbi.nlm.nih.gov/pmc/articles/PMC438148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8718396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s://goeatrightnow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81168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s://www.zerofasting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8;p22"/>
          <p:cNvSpPr/>
          <p:nvPr/>
        </p:nvSpPr>
        <p:spPr>
          <a:xfrm>
            <a:off x="372" y="1492820"/>
            <a:ext cx="12191628" cy="5411529"/>
          </a:xfrm>
          <a:prstGeom prst="rect">
            <a:avLst/>
          </a:prstGeom>
          <a:gradFill>
            <a:gsLst>
              <a:gs pos="0">
                <a:srgbClr val="1E7A58"/>
              </a:gs>
              <a:gs pos="100000">
                <a:srgbClr val="85B659"/>
              </a:gs>
            </a:gsLst>
            <a:lin ang="5400000" scaled="0"/>
          </a:gradFill>
          <a:ln>
            <a:noFill/>
          </a:ln>
        </p:spPr>
        <p:txBody>
          <a:bodyPr spcFirstLastPara="1" wrap="square" lIns="121896" tIns="60932" rIns="121896" bIns="60932" anchor="ctr" anchorCtr="0">
            <a:noAutofit/>
          </a:bodyPr>
          <a:lstStyle/>
          <a:p>
            <a:endParaRPr sz="1867" dirty="0">
              <a:solidFill>
                <a:schemeClr val="lt1"/>
              </a:solidFill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7" name="Google Shape;131;p22"/>
          <p:cNvPicPr preferRelativeResize="0"/>
          <p:nvPr/>
        </p:nvPicPr>
        <p:blipFill rotWithShape="1">
          <a:blip r:embed="rId3">
            <a:alphaModFix amt="10000"/>
          </a:blip>
          <a:srcRect r="4572" b="16989"/>
          <a:stretch/>
        </p:blipFill>
        <p:spPr>
          <a:xfrm>
            <a:off x="6209119" y="1653643"/>
            <a:ext cx="5982696" cy="52042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2;p22"/>
          <p:cNvSpPr txBox="1">
            <a:spLocks/>
          </p:cNvSpPr>
          <p:nvPr/>
        </p:nvSpPr>
        <p:spPr>
          <a:xfrm>
            <a:off x="231321" y="3604127"/>
            <a:ext cx="11729358" cy="13032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96" tIns="121896" rIns="121896" bIns="121896" rtlCol="0" anchor="ctr" anchorCtr="0">
            <a:noAutofit/>
          </a:bodyPr>
          <a:lstStyle/>
          <a:p>
            <a:pPr lvl="0" algn="ctr">
              <a:lnSpc>
                <a:spcPct val="80000"/>
              </a:lnSpc>
              <a:buClr>
                <a:schemeClr val="dk1"/>
              </a:buClr>
              <a:buSzPts val="5200"/>
              <a:defRPr/>
            </a:pPr>
            <a:r>
              <a:rPr lang="en-US" sz="6400" dirty="0">
                <a:solidFill>
                  <a:schemeClr val="bg1"/>
                </a:solidFill>
              </a:rPr>
              <a:t>COVID-19 UPDATE</a:t>
            </a:r>
          </a:p>
          <a:p>
            <a:pPr lvl="0" algn="ctr">
              <a:lnSpc>
                <a:spcPct val="80000"/>
              </a:lnSpc>
              <a:buClr>
                <a:schemeClr val="dk1"/>
              </a:buClr>
              <a:buSzPts val="5200"/>
              <a:defRPr/>
            </a:pPr>
            <a:endParaRPr lang="en-US" sz="6400" dirty="0">
              <a:solidFill>
                <a:schemeClr val="bg1"/>
              </a:solidFill>
            </a:endParaRPr>
          </a:p>
        </p:txBody>
      </p:sp>
      <p:sp>
        <p:nvSpPr>
          <p:cNvPr id="9" name="Google Shape;134;p22"/>
          <p:cNvSpPr txBox="1"/>
          <p:nvPr/>
        </p:nvSpPr>
        <p:spPr>
          <a:xfrm>
            <a:off x="4767005" y="5826139"/>
            <a:ext cx="4377019" cy="49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60932" rIns="121896" bIns="60932" anchor="t" anchorCtr="0">
            <a:noAutofit/>
          </a:bodyPr>
          <a:lstStyle/>
          <a:p>
            <a:pPr algn="l"/>
            <a:r>
              <a:rPr lang="en-US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April 17th, 2020</a:t>
            </a:r>
            <a:endParaRPr sz="4800" dirty="0">
              <a:latin typeface="Century Gothic" panose="020B0502020202020204" pitchFamily="34" charset="0"/>
            </a:endParaRPr>
          </a:p>
        </p:txBody>
      </p:sp>
      <p:sp>
        <p:nvSpPr>
          <p:cNvPr id="10" name="Google Shape;135;p22"/>
          <p:cNvSpPr txBox="1"/>
          <p:nvPr/>
        </p:nvSpPr>
        <p:spPr>
          <a:xfrm>
            <a:off x="6787277" y="6550129"/>
            <a:ext cx="5404536" cy="30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60932" rIns="121896" bIns="60932" anchor="t" anchorCtr="0">
            <a:noAutofit/>
          </a:bodyPr>
          <a:lstStyle/>
          <a:p>
            <a:pPr algn="l"/>
            <a:r>
              <a:rPr lang="en-US" sz="1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©2020 All Rights Reserved, California Center for Functional Medicine</a:t>
            </a:r>
          </a:p>
          <a:p>
            <a:pPr algn="l"/>
            <a:endParaRPr sz="4800" dirty="0">
              <a:latin typeface="Century Gothic" panose="020B0502020202020204" pitchFamily="34" charset="0"/>
            </a:endParaRPr>
          </a:p>
        </p:txBody>
      </p:sp>
      <p:pic>
        <p:nvPicPr>
          <p:cNvPr id="11" name="Google Shape;12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7005" y="-45256"/>
            <a:ext cx="2777253" cy="148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7CBF763-E441-406C-83DE-629865EB061F}"/>
              </a:ext>
            </a:extLst>
          </p:cNvPr>
          <p:cNvSpPr txBox="1">
            <a:spLocks/>
          </p:cNvSpPr>
          <p:nvPr/>
        </p:nvSpPr>
        <p:spPr>
          <a:xfrm>
            <a:off x="1636934" y="455958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Mindful Eating for Stressful Times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Lindsay Christensen, MS, CNS </a:t>
            </a:r>
          </a:p>
        </p:txBody>
      </p:sp>
    </p:spTree>
    <p:extLst>
      <p:ext uri="{BB962C8B-B14F-4D97-AF65-F5344CB8AC3E}">
        <p14:creationId xmlns:p14="http://schemas.microsoft.com/office/powerpoint/2010/main" val="428881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;p29">
            <a:extLst>
              <a:ext uri="{FF2B5EF4-FFF2-40B4-BE49-F238E27FC236}">
                <a16:creationId xmlns:a16="http://schemas.microsoft.com/office/drawing/2014/main" id="{E4FA0186-C63F-4EDC-9D90-13FB561958B6}"/>
              </a:ext>
            </a:extLst>
          </p:cNvPr>
          <p:cNvSpPr/>
          <p:nvPr/>
        </p:nvSpPr>
        <p:spPr>
          <a:xfrm>
            <a:off x="0" y="6107850"/>
            <a:ext cx="12192000" cy="750300"/>
          </a:xfrm>
          <a:prstGeom prst="rect">
            <a:avLst/>
          </a:prstGeom>
          <a:solidFill>
            <a:srgbClr val="84B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171;p29">
            <a:extLst>
              <a:ext uri="{FF2B5EF4-FFF2-40B4-BE49-F238E27FC236}">
                <a16:creationId xmlns:a16="http://schemas.microsoft.com/office/drawing/2014/main" id="{85BE92AA-9936-4287-A297-D4AEA80AEA30}"/>
              </a:ext>
            </a:extLst>
          </p:cNvPr>
          <p:cNvGrpSpPr/>
          <p:nvPr/>
        </p:nvGrpSpPr>
        <p:grpSpPr>
          <a:xfrm>
            <a:off x="4782422" y="5581522"/>
            <a:ext cx="2627154" cy="1057705"/>
            <a:chOff x="9372600" y="211834"/>
            <a:chExt cx="2555100" cy="1026300"/>
          </a:xfrm>
        </p:grpSpPr>
        <p:sp>
          <p:nvSpPr>
            <p:cNvPr id="7" name="Google Shape;172;p29">
              <a:extLst>
                <a:ext uri="{FF2B5EF4-FFF2-40B4-BE49-F238E27FC236}">
                  <a16:creationId xmlns:a16="http://schemas.microsoft.com/office/drawing/2014/main" id="{AD3BFBB6-00E5-4705-B7AD-9545C5C2047B}"/>
                </a:ext>
              </a:extLst>
            </p:cNvPr>
            <p:cNvSpPr/>
            <p:nvPr/>
          </p:nvSpPr>
          <p:spPr>
            <a:xfrm>
              <a:off x="9372600" y="211834"/>
              <a:ext cx="2555100" cy="1026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8" name="Google Shape;173;p29">
              <a:extLst>
                <a:ext uri="{FF2B5EF4-FFF2-40B4-BE49-F238E27FC236}">
                  <a16:creationId xmlns:a16="http://schemas.microsoft.com/office/drawing/2014/main" id="{7230A447-DE6F-4360-B13F-378D2929C1B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587557" y="233000"/>
              <a:ext cx="2124900" cy="9837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3328B5-BC4A-43EF-8564-D9A852A0B7DB}"/>
              </a:ext>
            </a:extLst>
          </p:cNvPr>
          <p:cNvSpPr txBox="1"/>
          <p:nvPr/>
        </p:nvSpPr>
        <p:spPr>
          <a:xfrm>
            <a:off x="608645" y="1130027"/>
            <a:ext cx="48379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factors are conspiring to disrupt healthy eating habits right now: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Psychological stress can trigger poor dietary choices and emotional eating. (</a:t>
            </a:r>
            <a:r>
              <a:rPr lang="en-US" sz="1600" dirty="0">
                <a:hlinkClick r:id="rId3"/>
              </a:rPr>
              <a:t>1</a:t>
            </a:r>
            <a:r>
              <a:rPr lang="en-US" sz="1600" dirty="0"/>
              <a:t>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These effects are mediated by changes in the HPA axis, glucose metabolism, and other appetite-related hormones.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Most people are working from home all day, and the fridge is easily in reach.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loss of a daily routine alone can increase anxiety and trigger unhealthy eating behaviors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Boredom is also a trigger for mindless eating (</a:t>
            </a:r>
            <a:r>
              <a:rPr lang="en-US" sz="1600" dirty="0">
                <a:hlinkClick r:id="rId4"/>
              </a:rPr>
              <a:t>2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Some people may stop eating due to anxiety-induced loss of appetite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may feel good to eat that piece of pizza in the moment, but the blood sugar roller coaster that follows may make your mood even worse!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BD5E5A2-29D5-424B-A634-59038AB14417}"/>
              </a:ext>
            </a:extLst>
          </p:cNvPr>
          <p:cNvSpPr txBox="1">
            <a:spLocks/>
          </p:cNvSpPr>
          <p:nvPr/>
        </p:nvSpPr>
        <p:spPr>
          <a:xfrm>
            <a:off x="608645" y="-2851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Stress Impacts Our Food Choices</a:t>
            </a:r>
          </a:p>
        </p:txBody>
      </p:sp>
      <p:pic>
        <p:nvPicPr>
          <p:cNvPr id="3" name="Picture 2" descr="A small pepperoni pizza sitting on top of a table&#10;&#10;Description automatically generated">
            <a:extLst>
              <a:ext uri="{FF2B5EF4-FFF2-40B4-BE49-F238E27FC236}">
                <a16:creationId xmlns:a16="http://schemas.microsoft.com/office/drawing/2014/main" id="{B5FE3B40-73A4-4D2B-8959-A041C3AE4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23" y="1554747"/>
            <a:ext cx="5004837" cy="331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8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;p29">
            <a:extLst>
              <a:ext uri="{FF2B5EF4-FFF2-40B4-BE49-F238E27FC236}">
                <a16:creationId xmlns:a16="http://schemas.microsoft.com/office/drawing/2014/main" id="{E4FA0186-C63F-4EDC-9D90-13FB561958B6}"/>
              </a:ext>
            </a:extLst>
          </p:cNvPr>
          <p:cNvSpPr/>
          <p:nvPr/>
        </p:nvSpPr>
        <p:spPr>
          <a:xfrm>
            <a:off x="0" y="6107850"/>
            <a:ext cx="12192000" cy="750300"/>
          </a:xfrm>
          <a:prstGeom prst="rect">
            <a:avLst/>
          </a:prstGeom>
          <a:solidFill>
            <a:srgbClr val="84B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171;p29">
            <a:extLst>
              <a:ext uri="{FF2B5EF4-FFF2-40B4-BE49-F238E27FC236}">
                <a16:creationId xmlns:a16="http://schemas.microsoft.com/office/drawing/2014/main" id="{85BE92AA-9936-4287-A297-D4AEA80AEA30}"/>
              </a:ext>
            </a:extLst>
          </p:cNvPr>
          <p:cNvGrpSpPr/>
          <p:nvPr/>
        </p:nvGrpSpPr>
        <p:grpSpPr>
          <a:xfrm>
            <a:off x="4782422" y="5581522"/>
            <a:ext cx="2627154" cy="1057705"/>
            <a:chOff x="9372600" y="211834"/>
            <a:chExt cx="2555100" cy="1026300"/>
          </a:xfrm>
        </p:grpSpPr>
        <p:sp>
          <p:nvSpPr>
            <p:cNvPr id="7" name="Google Shape;172;p29">
              <a:extLst>
                <a:ext uri="{FF2B5EF4-FFF2-40B4-BE49-F238E27FC236}">
                  <a16:creationId xmlns:a16="http://schemas.microsoft.com/office/drawing/2014/main" id="{AD3BFBB6-00E5-4705-B7AD-9545C5C2047B}"/>
                </a:ext>
              </a:extLst>
            </p:cNvPr>
            <p:cNvSpPr/>
            <p:nvPr/>
          </p:nvSpPr>
          <p:spPr>
            <a:xfrm>
              <a:off x="9372600" y="211834"/>
              <a:ext cx="2555100" cy="1026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8" name="Google Shape;173;p29">
              <a:extLst>
                <a:ext uri="{FF2B5EF4-FFF2-40B4-BE49-F238E27FC236}">
                  <a16:creationId xmlns:a16="http://schemas.microsoft.com/office/drawing/2014/main" id="{7230A447-DE6F-4360-B13F-378D2929C1B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587557" y="233000"/>
              <a:ext cx="2124900" cy="9837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3328B5-BC4A-43EF-8564-D9A852A0B7DB}"/>
              </a:ext>
            </a:extLst>
          </p:cNvPr>
          <p:cNvSpPr txBox="1"/>
          <p:nvPr/>
        </p:nvSpPr>
        <p:spPr>
          <a:xfrm>
            <a:off x="498359" y="1147583"/>
            <a:ext cx="523556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you find yourself reaching for junky foods, try to slow down and ask yourself “why am I reaching for these foods?”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Are you feeling tired, lonely, or anxious? Or are you truly hungry?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are not hungry, can you find a non-food way to comfort your mind and body?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are truly hungry, can you pivot and reach for something nutrient-dense, nourishing, and good for your immune system instead?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have trouble slowing yourself down when food cravings strike, beginning a daily mindfulness practice may help. </a:t>
            </a:r>
            <a:r>
              <a:rPr lang="en-US" sz="1600" dirty="0"/>
              <a:t>(</a:t>
            </a:r>
            <a:r>
              <a:rPr lang="en-US" sz="1600" dirty="0">
                <a:hlinkClick r:id="rId3"/>
              </a:rPr>
              <a:t>3</a:t>
            </a:r>
            <a:r>
              <a:rPr lang="en-US" sz="1600" dirty="0"/>
              <a:t>)</a:t>
            </a:r>
            <a:r>
              <a:rPr lang="en-US" dirty="0"/>
              <a:t> Consider trying the </a:t>
            </a:r>
            <a:r>
              <a:rPr lang="en-US" dirty="0">
                <a:hlinkClick r:id="rId4"/>
              </a:rPr>
              <a:t>Eat Right Now app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Create a list of non-food activities that feel nourishing to your body. </a:t>
            </a:r>
            <a:r>
              <a:rPr lang="en-US" dirty="0"/>
              <a:t>Post the list in a location in your house where you’ll see it throughout each day.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BD5E5A2-29D5-424B-A634-59038AB14417}"/>
              </a:ext>
            </a:extLst>
          </p:cNvPr>
          <p:cNvSpPr txBox="1">
            <a:spLocks/>
          </p:cNvSpPr>
          <p:nvPr/>
        </p:nvSpPr>
        <p:spPr>
          <a:xfrm>
            <a:off x="498359" y="-332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Mindfulness Supports Healthy Eating Behaviors</a:t>
            </a:r>
          </a:p>
        </p:txBody>
      </p:sp>
      <p:pic>
        <p:nvPicPr>
          <p:cNvPr id="4" name="Picture 3" descr="A person and a dog walking on grass&#10;&#10;Description automatically generated">
            <a:extLst>
              <a:ext uri="{FF2B5EF4-FFF2-40B4-BE49-F238E27FC236}">
                <a16:creationId xmlns:a16="http://schemas.microsoft.com/office/drawing/2014/main" id="{1B794126-AED6-4FF3-8248-DE2471789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19" y="1301960"/>
            <a:ext cx="3101338" cy="46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2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;p29">
            <a:extLst>
              <a:ext uri="{FF2B5EF4-FFF2-40B4-BE49-F238E27FC236}">
                <a16:creationId xmlns:a16="http://schemas.microsoft.com/office/drawing/2014/main" id="{E4FA0186-C63F-4EDC-9D90-13FB561958B6}"/>
              </a:ext>
            </a:extLst>
          </p:cNvPr>
          <p:cNvSpPr/>
          <p:nvPr/>
        </p:nvSpPr>
        <p:spPr>
          <a:xfrm>
            <a:off x="0" y="6107850"/>
            <a:ext cx="12192000" cy="750300"/>
          </a:xfrm>
          <a:prstGeom prst="rect">
            <a:avLst/>
          </a:prstGeom>
          <a:solidFill>
            <a:srgbClr val="84B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171;p29">
            <a:extLst>
              <a:ext uri="{FF2B5EF4-FFF2-40B4-BE49-F238E27FC236}">
                <a16:creationId xmlns:a16="http://schemas.microsoft.com/office/drawing/2014/main" id="{85BE92AA-9936-4287-A297-D4AEA80AEA30}"/>
              </a:ext>
            </a:extLst>
          </p:cNvPr>
          <p:cNvGrpSpPr/>
          <p:nvPr/>
        </p:nvGrpSpPr>
        <p:grpSpPr>
          <a:xfrm>
            <a:off x="4782422" y="5581522"/>
            <a:ext cx="2627154" cy="1057705"/>
            <a:chOff x="9372600" y="211834"/>
            <a:chExt cx="2555100" cy="1026300"/>
          </a:xfrm>
        </p:grpSpPr>
        <p:sp>
          <p:nvSpPr>
            <p:cNvPr id="7" name="Google Shape;172;p29">
              <a:extLst>
                <a:ext uri="{FF2B5EF4-FFF2-40B4-BE49-F238E27FC236}">
                  <a16:creationId xmlns:a16="http://schemas.microsoft.com/office/drawing/2014/main" id="{AD3BFBB6-00E5-4705-B7AD-9545C5C2047B}"/>
                </a:ext>
              </a:extLst>
            </p:cNvPr>
            <p:cNvSpPr/>
            <p:nvPr/>
          </p:nvSpPr>
          <p:spPr>
            <a:xfrm>
              <a:off x="9372600" y="211834"/>
              <a:ext cx="2555100" cy="1026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8" name="Google Shape;173;p29">
              <a:extLst>
                <a:ext uri="{FF2B5EF4-FFF2-40B4-BE49-F238E27FC236}">
                  <a16:creationId xmlns:a16="http://schemas.microsoft.com/office/drawing/2014/main" id="{7230A447-DE6F-4360-B13F-378D2929C1B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587557" y="233000"/>
              <a:ext cx="2124900" cy="9837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3328B5-BC4A-43EF-8564-D9A852A0B7DB}"/>
              </a:ext>
            </a:extLst>
          </p:cNvPr>
          <p:cNvSpPr txBox="1"/>
          <p:nvPr/>
        </p:nvSpPr>
        <p:spPr>
          <a:xfrm>
            <a:off x="630881" y="1267467"/>
            <a:ext cx="523556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Establish set meal times.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This could look like eating three “square meals” a day or, if you intermittent fast, two meals a day.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This is helpful both for people who are grazing all day and those who are struggling to 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Eat with your family, rather than alone.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live alone, consider arranging a virtual mealtime with family members over Skype or Zoom. 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Sit down in a chair, at a table to eat.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Avoid eating in front of the TV, as research suggests that this leads to excessive calorie intake and that subconscious memory of that food intake is impaired.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Don’t forget to chew your food!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Manage your environment.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have a lot of junk food sitting around at home, it may be best to pitch it. 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BD5E5A2-29D5-424B-A634-59038AB14417}"/>
              </a:ext>
            </a:extLst>
          </p:cNvPr>
          <p:cNvSpPr txBox="1">
            <a:spLocks/>
          </p:cNvSpPr>
          <p:nvPr/>
        </p:nvSpPr>
        <p:spPr>
          <a:xfrm>
            <a:off x="608645" y="-3746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Tips for Mindful, Healthy Eating During Stressful Times </a:t>
            </a:r>
          </a:p>
        </p:txBody>
      </p:sp>
      <p:pic>
        <p:nvPicPr>
          <p:cNvPr id="3" name="Picture 2" descr="Two people sitting at a table eating food&#10;&#10;Description automatically generated">
            <a:extLst>
              <a:ext uri="{FF2B5EF4-FFF2-40B4-BE49-F238E27FC236}">
                <a16:creationId xmlns:a16="http://schemas.microsoft.com/office/drawing/2014/main" id="{97A02156-21B3-4497-8DF6-5C5601261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3" y="1297745"/>
            <a:ext cx="4464113" cy="357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;p29">
            <a:extLst>
              <a:ext uri="{FF2B5EF4-FFF2-40B4-BE49-F238E27FC236}">
                <a16:creationId xmlns:a16="http://schemas.microsoft.com/office/drawing/2014/main" id="{E4FA0186-C63F-4EDC-9D90-13FB561958B6}"/>
              </a:ext>
            </a:extLst>
          </p:cNvPr>
          <p:cNvSpPr/>
          <p:nvPr/>
        </p:nvSpPr>
        <p:spPr>
          <a:xfrm>
            <a:off x="0" y="6107850"/>
            <a:ext cx="12192000" cy="750300"/>
          </a:xfrm>
          <a:prstGeom prst="rect">
            <a:avLst/>
          </a:prstGeom>
          <a:solidFill>
            <a:srgbClr val="84B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171;p29">
            <a:extLst>
              <a:ext uri="{FF2B5EF4-FFF2-40B4-BE49-F238E27FC236}">
                <a16:creationId xmlns:a16="http://schemas.microsoft.com/office/drawing/2014/main" id="{85BE92AA-9936-4287-A297-D4AEA80AEA30}"/>
              </a:ext>
            </a:extLst>
          </p:cNvPr>
          <p:cNvGrpSpPr/>
          <p:nvPr/>
        </p:nvGrpSpPr>
        <p:grpSpPr>
          <a:xfrm>
            <a:off x="4782422" y="5581522"/>
            <a:ext cx="2627154" cy="1057705"/>
            <a:chOff x="9372600" y="211834"/>
            <a:chExt cx="2555100" cy="1026300"/>
          </a:xfrm>
        </p:grpSpPr>
        <p:sp>
          <p:nvSpPr>
            <p:cNvPr id="7" name="Google Shape;172;p29">
              <a:extLst>
                <a:ext uri="{FF2B5EF4-FFF2-40B4-BE49-F238E27FC236}">
                  <a16:creationId xmlns:a16="http://schemas.microsoft.com/office/drawing/2014/main" id="{AD3BFBB6-00E5-4705-B7AD-9545C5C2047B}"/>
                </a:ext>
              </a:extLst>
            </p:cNvPr>
            <p:cNvSpPr/>
            <p:nvPr/>
          </p:nvSpPr>
          <p:spPr>
            <a:xfrm>
              <a:off x="9372600" y="211834"/>
              <a:ext cx="2555100" cy="1026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8" name="Google Shape;173;p29">
              <a:extLst>
                <a:ext uri="{FF2B5EF4-FFF2-40B4-BE49-F238E27FC236}">
                  <a16:creationId xmlns:a16="http://schemas.microsoft.com/office/drawing/2014/main" id="{7230A447-DE6F-4360-B13F-378D2929C1B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587557" y="233000"/>
              <a:ext cx="2124900" cy="9837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3328B5-BC4A-43EF-8564-D9A852A0B7DB}"/>
              </a:ext>
            </a:extLst>
          </p:cNvPr>
          <p:cNvSpPr txBox="1"/>
          <p:nvPr/>
        </p:nvSpPr>
        <p:spPr>
          <a:xfrm>
            <a:off x="608645" y="1473779"/>
            <a:ext cx="523556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 light-blocking glasses at night may reduce nighttime eating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Evening blue light exposure may increase hunger and sugar intake at night, according to preclinical research in diurnal rodents. (</a:t>
            </a:r>
            <a:r>
              <a:rPr lang="en-US" sz="1600" dirty="0">
                <a:hlinkClick r:id="rId3"/>
              </a:rPr>
              <a:t>4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an app such as </a:t>
            </a:r>
            <a:r>
              <a:rPr lang="en-US" dirty="0">
                <a:hlinkClick r:id="rId4"/>
              </a:rPr>
              <a:t>Zero</a:t>
            </a:r>
            <a:r>
              <a:rPr lang="en-US" dirty="0"/>
              <a:t> to track your overnight fast.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you eat a balance of protein, carbs, and fat at dinner.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 a consistent bedtime and waking time.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BD5E5A2-29D5-424B-A634-59038AB14417}"/>
              </a:ext>
            </a:extLst>
          </p:cNvPr>
          <p:cNvSpPr txBox="1">
            <a:spLocks/>
          </p:cNvSpPr>
          <p:nvPr/>
        </p:nvSpPr>
        <p:spPr>
          <a:xfrm>
            <a:off x="1562802" y="-2078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Additional Tips</a:t>
            </a:r>
          </a:p>
        </p:txBody>
      </p:sp>
      <p:pic>
        <p:nvPicPr>
          <p:cNvPr id="3" name="Picture 2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08664C85-095F-4C4B-9ED3-2D0753705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2" y="1659959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;p29">
            <a:extLst>
              <a:ext uri="{FF2B5EF4-FFF2-40B4-BE49-F238E27FC236}">
                <a16:creationId xmlns:a16="http://schemas.microsoft.com/office/drawing/2014/main" id="{E4FA0186-C63F-4EDC-9D90-13FB561958B6}"/>
              </a:ext>
            </a:extLst>
          </p:cNvPr>
          <p:cNvSpPr/>
          <p:nvPr/>
        </p:nvSpPr>
        <p:spPr>
          <a:xfrm>
            <a:off x="0" y="6107850"/>
            <a:ext cx="12192000" cy="750300"/>
          </a:xfrm>
          <a:prstGeom prst="rect">
            <a:avLst/>
          </a:prstGeom>
          <a:solidFill>
            <a:srgbClr val="84B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171;p29">
            <a:extLst>
              <a:ext uri="{FF2B5EF4-FFF2-40B4-BE49-F238E27FC236}">
                <a16:creationId xmlns:a16="http://schemas.microsoft.com/office/drawing/2014/main" id="{85BE92AA-9936-4287-A297-D4AEA80AEA30}"/>
              </a:ext>
            </a:extLst>
          </p:cNvPr>
          <p:cNvGrpSpPr/>
          <p:nvPr/>
        </p:nvGrpSpPr>
        <p:grpSpPr>
          <a:xfrm>
            <a:off x="4782422" y="5581522"/>
            <a:ext cx="2627154" cy="1057705"/>
            <a:chOff x="9372600" y="211834"/>
            <a:chExt cx="2555100" cy="1026300"/>
          </a:xfrm>
        </p:grpSpPr>
        <p:sp>
          <p:nvSpPr>
            <p:cNvPr id="7" name="Google Shape;172;p29">
              <a:extLst>
                <a:ext uri="{FF2B5EF4-FFF2-40B4-BE49-F238E27FC236}">
                  <a16:creationId xmlns:a16="http://schemas.microsoft.com/office/drawing/2014/main" id="{AD3BFBB6-00E5-4705-B7AD-9545C5C2047B}"/>
                </a:ext>
              </a:extLst>
            </p:cNvPr>
            <p:cNvSpPr/>
            <p:nvPr/>
          </p:nvSpPr>
          <p:spPr>
            <a:xfrm>
              <a:off x="9372600" y="211834"/>
              <a:ext cx="2555100" cy="1026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8" name="Google Shape;173;p29">
              <a:extLst>
                <a:ext uri="{FF2B5EF4-FFF2-40B4-BE49-F238E27FC236}">
                  <a16:creationId xmlns:a16="http://schemas.microsoft.com/office/drawing/2014/main" id="{7230A447-DE6F-4360-B13F-378D2929C1B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587557" y="233000"/>
              <a:ext cx="2124900" cy="9837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3328B5-BC4A-43EF-8564-D9A852A0B7DB}"/>
              </a:ext>
            </a:extLst>
          </p:cNvPr>
          <p:cNvSpPr txBox="1"/>
          <p:nvPr/>
        </p:nvSpPr>
        <p:spPr>
          <a:xfrm>
            <a:off x="402760" y="1166842"/>
            <a:ext cx="52355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Choose a day to food prep each week. </a:t>
            </a:r>
            <a:r>
              <a:rPr lang="en-US" dirty="0">
                <a:solidFill>
                  <a:prstClr val="black"/>
                </a:solidFill>
              </a:rPr>
              <a:t>Having healthy food options readily available will reduce decision fatigue when you are hungry later on.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Keep meals simple. </a:t>
            </a:r>
            <a:r>
              <a:rPr lang="en-US" dirty="0">
                <a:solidFill>
                  <a:prstClr val="black"/>
                </a:solidFill>
              </a:rPr>
              <a:t>You do not need to create Instagram-worthy meals!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Ground beef with sautéed greens, garlic, and a baked sweet potato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Eggs, sauerkraut, and a baked or fried plantain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Salad with canned salmon or sardines, chopped raw veggies, and balsamic vinegar/olive oil dressing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Give yourself permission to enjoy some comfort foods, but try to make them as healthy as possible.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Think “upgraded comfort food.” Optimal nutrition really is key right now for immunity.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BD5E5A2-29D5-424B-A634-59038AB14417}"/>
              </a:ext>
            </a:extLst>
          </p:cNvPr>
          <p:cNvSpPr txBox="1">
            <a:spLocks/>
          </p:cNvSpPr>
          <p:nvPr/>
        </p:nvSpPr>
        <p:spPr>
          <a:xfrm>
            <a:off x="380524" y="-3313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Tips for Healthy Eating During Stressful Times </a:t>
            </a:r>
          </a:p>
        </p:txBody>
      </p:sp>
      <p:pic>
        <p:nvPicPr>
          <p:cNvPr id="4" name="Picture 3" descr="A close up of food on a table&#10;&#10;Description automatically generated">
            <a:extLst>
              <a:ext uri="{FF2B5EF4-FFF2-40B4-BE49-F238E27FC236}">
                <a16:creationId xmlns:a16="http://schemas.microsoft.com/office/drawing/2014/main" id="{FA8DFA00-05D5-4387-87D3-7D132062E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27" y="1092204"/>
            <a:ext cx="3063737" cy="3917271"/>
          </a:xfrm>
          <a:prstGeom prst="rect">
            <a:avLst/>
          </a:prstGeom>
        </p:spPr>
      </p:pic>
      <p:pic>
        <p:nvPicPr>
          <p:cNvPr id="10" name="Picture 9" descr="A piece of bread&#10;&#10;Description automatically generated">
            <a:extLst>
              <a:ext uri="{FF2B5EF4-FFF2-40B4-BE49-F238E27FC236}">
                <a16:creationId xmlns:a16="http://schemas.microsoft.com/office/drawing/2014/main" id="{D12E3093-C7C7-4A04-B8E5-259A25FF2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75" y="2487021"/>
            <a:ext cx="2896663" cy="362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3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38B3-EC86-423C-A1CF-404F1355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3" y="76228"/>
            <a:ext cx="10515600" cy="1325563"/>
          </a:xfrm>
        </p:spPr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628F9-BD40-4DCB-A6BF-9082F7F30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3" y="122696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600" dirty="0" err="1"/>
              <a:t>Yau</a:t>
            </a:r>
            <a:r>
              <a:rPr lang="en-US" sz="1600" dirty="0"/>
              <a:t> YHC, et al. Stress and eating behaviors. </a:t>
            </a:r>
            <a:r>
              <a:rPr lang="en-US" sz="1600" i="1" dirty="0"/>
              <a:t>Minerva Endocrinol</a:t>
            </a:r>
            <a:r>
              <a:rPr lang="en-US" sz="1600" dirty="0"/>
              <a:t>. 2013; 38(3): 255-267.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Moynihan AB, et al. Eaten up by boredom: consuming food to escape awareness of the bored self. </a:t>
            </a:r>
            <a:r>
              <a:rPr lang="en-US" sz="1600" i="1" dirty="0"/>
              <a:t>Front Psychol</a:t>
            </a:r>
            <a:r>
              <a:rPr lang="en-US" sz="1600" dirty="0"/>
              <a:t>. 2015; 6: 369.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Warren JM, et al. A structured literature review on the role of mindfulness, mindful eating and intuitive eating in changing eating </a:t>
            </a:r>
            <a:r>
              <a:rPr lang="en-US" sz="1600" dirty="0" err="1"/>
              <a:t>behaviours</a:t>
            </a:r>
            <a:r>
              <a:rPr lang="en-US" sz="1600" dirty="0"/>
              <a:t>: Effectiveness and associated potential mechanisms. </a:t>
            </a:r>
            <a:r>
              <a:rPr lang="en-US" sz="1600" i="1" dirty="0"/>
              <a:t>Nutr Res Rev</a:t>
            </a:r>
            <a:r>
              <a:rPr lang="en-US" sz="1600" dirty="0"/>
              <a:t>. 2017; 30(2): 272-283.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600" dirty="0" err="1"/>
              <a:t>Masis</a:t>
            </a:r>
            <a:r>
              <a:rPr lang="en-US" sz="1600" dirty="0"/>
              <a:t>-Vargas A, et al. Blue light at night acutely impairs glucose tolerance and increases sugar intake in the diurnal rodent </a:t>
            </a:r>
            <a:r>
              <a:rPr lang="en-US" sz="1600" dirty="0" err="1"/>
              <a:t>Arvicanthis</a:t>
            </a:r>
            <a:r>
              <a:rPr lang="en-US" sz="1600" dirty="0"/>
              <a:t> ansorgei in a sex‐dependent manner. </a:t>
            </a:r>
            <a:r>
              <a:rPr lang="en-US" sz="1600" i="1" dirty="0" err="1"/>
              <a:t>Physiol</a:t>
            </a:r>
            <a:r>
              <a:rPr lang="en-US" sz="1600" i="1" dirty="0"/>
              <a:t> Rep</a:t>
            </a:r>
            <a:r>
              <a:rPr lang="en-US" sz="1600" dirty="0"/>
              <a:t>. 2019; 7(20): e14257.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Google Shape;169;p29">
            <a:extLst>
              <a:ext uri="{FF2B5EF4-FFF2-40B4-BE49-F238E27FC236}">
                <a16:creationId xmlns:a16="http://schemas.microsoft.com/office/drawing/2014/main" id="{9B195914-9035-41DB-9F6A-6D9D2EFF14C7}"/>
              </a:ext>
            </a:extLst>
          </p:cNvPr>
          <p:cNvSpPr/>
          <p:nvPr/>
        </p:nvSpPr>
        <p:spPr>
          <a:xfrm>
            <a:off x="0" y="6107850"/>
            <a:ext cx="12192000" cy="750300"/>
          </a:xfrm>
          <a:prstGeom prst="rect">
            <a:avLst/>
          </a:prstGeom>
          <a:solidFill>
            <a:srgbClr val="84B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" name="Google Shape;171;p29">
            <a:extLst>
              <a:ext uri="{FF2B5EF4-FFF2-40B4-BE49-F238E27FC236}">
                <a16:creationId xmlns:a16="http://schemas.microsoft.com/office/drawing/2014/main" id="{5715B526-5520-4D8B-AF24-7AAD73A2FE97}"/>
              </a:ext>
            </a:extLst>
          </p:cNvPr>
          <p:cNvGrpSpPr/>
          <p:nvPr/>
        </p:nvGrpSpPr>
        <p:grpSpPr>
          <a:xfrm>
            <a:off x="4782422" y="5581522"/>
            <a:ext cx="2627154" cy="1057705"/>
            <a:chOff x="9372600" y="211834"/>
            <a:chExt cx="2555100" cy="1026300"/>
          </a:xfrm>
        </p:grpSpPr>
        <p:sp>
          <p:nvSpPr>
            <p:cNvPr id="6" name="Google Shape;172;p29">
              <a:extLst>
                <a:ext uri="{FF2B5EF4-FFF2-40B4-BE49-F238E27FC236}">
                  <a16:creationId xmlns:a16="http://schemas.microsoft.com/office/drawing/2014/main" id="{3E733E88-9298-4686-88E8-19CA1168A9FD}"/>
                </a:ext>
              </a:extLst>
            </p:cNvPr>
            <p:cNvSpPr/>
            <p:nvPr/>
          </p:nvSpPr>
          <p:spPr>
            <a:xfrm>
              <a:off x="9372600" y="211834"/>
              <a:ext cx="2555100" cy="1026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7" name="Google Shape;173;p29">
              <a:extLst>
                <a:ext uri="{FF2B5EF4-FFF2-40B4-BE49-F238E27FC236}">
                  <a16:creationId xmlns:a16="http://schemas.microsoft.com/office/drawing/2014/main" id="{C1C1E1AE-F898-4502-8C68-908992E0151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587557" y="233000"/>
              <a:ext cx="2124900" cy="9837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343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795</Words>
  <Application>Microsoft Office PowerPoint</Application>
  <PresentationFormat>Widescreen</PresentationFormat>
  <Paragraphs>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</vt:lpstr>
      <vt:lpstr>Calibri</vt:lpstr>
      <vt:lpstr>Calibri Light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Support Program</dc:title>
  <dc:creator>Lindsay Christensen</dc:creator>
  <cp:lastModifiedBy>Lindsay Christensen</cp:lastModifiedBy>
  <cp:revision>128</cp:revision>
  <dcterms:created xsi:type="dcterms:W3CDTF">2020-04-02T18:04:46Z</dcterms:created>
  <dcterms:modified xsi:type="dcterms:W3CDTF">2020-04-17T18:57:12Z</dcterms:modified>
</cp:coreProperties>
</file>