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96" r:id="rId2"/>
    <p:sldId id="258" r:id="rId3"/>
    <p:sldId id="397" r:id="rId4"/>
    <p:sldId id="398" r:id="rId5"/>
    <p:sldId id="399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7F069-7E1C-4918-8297-D3BE15E12B12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C222A-5492-4EE3-924C-3AA3F1C1A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6B8E-D244-4BBB-9D9B-31F5DEAC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44CB9-5824-443E-8D84-4EE1B22F6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5CD43-5D75-451F-BF3B-4A46AD46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FE9DC-6984-4E27-86D4-A2D60421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4FBD4-6F1C-44F3-AD17-29C03DFE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CF26-5B33-4CF3-AB82-A89143C9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F382D-8932-44D8-9703-6842698AD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18B44-37A4-417B-ADFB-72F80DDB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CE24D-8E92-4A78-AEBF-494205F7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F5558-E568-42BE-BBB3-90E36C2A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D6D65-D902-4E98-9F2D-F0C7A87E1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F1932-F3DC-4673-BB3B-548425E70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540C5-01AF-4462-9EFB-67DB5CB4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BCE56-CE9A-4548-BE06-C7F91575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204A3-4A0F-4AEC-81DD-7F6BCBA3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0019-064E-4C99-9F06-A2D1FC30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17D0A-C675-4F7A-808F-DBD33F8B4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8C8CE-4C60-45F6-8BAB-127AF6A3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2DC4C-9381-4F83-A38D-4331EBED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9FC79-3097-4B5C-B1A3-F111D323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6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9D04-46D1-450E-9C1B-0B05EE70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6FB5C-FB67-42F6-8A7D-2E8752ED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D1FBC-0521-405C-9EE2-F0079010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21FA-7C75-4CBA-BFC5-6CF8C663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C8495-6CAF-46C2-BE0E-3A68EE6C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6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59C4-F1CF-4BE3-AE4B-1724D6DA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ADFE-DEC8-4934-B47F-6D33B60AA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D031F-8F58-45E0-80D3-C3FEBBC36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33110-6B7D-4D83-9239-66E37772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6DA33-873D-44F5-B33A-4B58D3E9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9E34C-FA5A-4621-96C8-34A928C1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8D65-1423-46E1-AA7E-BD50F854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C079E-7436-4AFA-9300-0CC4F6976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E87C0-527A-4EF0-B266-B88D4187D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DE1D7-B1EE-4C22-81FB-C7813F758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82B30-7650-453D-BF51-8217E2B9C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56BC2-25F4-4DE7-8BC4-0F08D0AB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04981-871C-49C6-87A0-55F57458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75D95-9509-44BB-9A01-022D9C17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0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F4CB-5E59-488C-83E7-BF34B93E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D8754-9011-4201-9CBA-F9ACFB7D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58F9A-077F-4F03-A1C6-14670E71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15E3D-1D83-49E8-8EF5-3C128A41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5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A43F0-96A1-41AA-B1ED-EF3F366A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6A463-0283-4C68-94CC-EE8E99CB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519D7-3B2B-4065-A03D-883F812B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62DD-4757-4654-B89D-000453CC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8CC1C-37B7-4D9D-8C9B-F0C6F1F6E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BCC00-9C38-4360-9691-0357A2BB1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19F99-F382-4E91-9422-391965B3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1A3C9-35C5-4736-AB8F-906B4E7E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F0EEC-BD32-463A-A412-224A9256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4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97349-3114-4113-B230-36A6BF6F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D8CFB-FB05-40AE-BBB7-857A5A7AE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007E7-AD80-4937-B128-E95CA0CB0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A171E-DA09-4250-922A-8142E95C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52F10-6A9F-4EAC-849C-8A1ACD04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48598-7F2B-4F29-9F13-E1AEEE81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A0FA5-0B58-40D9-9467-317277F9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0F486-6DF6-43D1-A80E-011F55F7A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547B7-7829-432C-A7BD-64DA5C73B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D1E5-49DE-4863-A946-BF7530FB7CD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03E5-7946-4200-B5FA-5D2E5617F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6A42-98E9-40B8-B302-7FEDECB06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1E9B-68F5-4329-816E-15DD34A0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week.com/digital/cooking-websites-see-a-traffic-boost-as-people-are-urged-to-stay-hom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ncbi.nlm.nih.gov/pubmed/31995199" TargetMode="External"/><Relationship Id="rId4" Type="http://schemas.openxmlformats.org/officeDocument/2006/relationships/hyperlink" Target="https://www.slideshare.net/HUNTERNY/hunter-food-study-special-report-america-gets-cooking-2317133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.com/5827315/coronavirus-di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ocalharvest.org/csa/" TargetMode="External"/><Relationship Id="rId5" Type="http://schemas.openxmlformats.org/officeDocument/2006/relationships/hyperlink" Target="http://www.eatwild.com/" TargetMode="External"/><Relationship Id="rId4" Type="http://schemas.openxmlformats.org/officeDocument/2006/relationships/hyperlink" Target="https://time.com/5830178/meat-shortages-coronaviru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edingamerica.org/take-action/coronaviru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backtotheroot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HUNTERNY/hunter-food-study-special-report-america-gets-cooking-231713331" TargetMode="External"/><Relationship Id="rId2" Type="http://schemas.openxmlformats.org/officeDocument/2006/relationships/hyperlink" Target="https://www.adweek.com/digital/cooking-websites-see-a-traffic-boost-as-people-are-urged-to-stay-h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time.com/5830178/meat-shortages-coronavirus/" TargetMode="External"/><Relationship Id="rId4" Type="http://schemas.openxmlformats.org/officeDocument/2006/relationships/hyperlink" Target="https://time.com/5827315/coronavirus-di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;p22"/>
          <p:cNvSpPr/>
          <p:nvPr/>
        </p:nvSpPr>
        <p:spPr>
          <a:xfrm>
            <a:off x="372" y="1492820"/>
            <a:ext cx="12191628" cy="5411529"/>
          </a:xfrm>
          <a:prstGeom prst="rect">
            <a:avLst/>
          </a:prstGeom>
          <a:gradFill>
            <a:gsLst>
              <a:gs pos="0">
                <a:srgbClr val="1E7A58"/>
              </a:gs>
              <a:gs pos="100000">
                <a:srgbClr val="85B659"/>
              </a:gs>
            </a:gsLst>
            <a:lin ang="5400000" scaled="0"/>
          </a:gradFill>
          <a:ln>
            <a:noFill/>
          </a:ln>
        </p:spPr>
        <p:txBody>
          <a:bodyPr spcFirstLastPara="1" wrap="square" lIns="121896" tIns="60932" rIns="121896" bIns="60932" anchor="ctr" anchorCtr="0">
            <a:noAutofit/>
          </a:bodyPr>
          <a:lstStyle/>
          <a:p>
            <a:endParaRPr sz="1867" dirty="0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7" name="Google Shape;131;p22"/>
          <p:cNvPicPr preferRelativeResize="0"/>
          <p:nvPr/>
        </p:nvPicPr>
        <p:blipFill rotWithShape="1">
          <a:blip r:embed="rId3">
            <a:alphaModFix amt="10000"/>
          </a:blip>
          <a:srcRect r="4572" b="16989"/>
          <a:stretch/>
        </p:blipFill>
        <p:spPr>
          <a:xfrm>
            <a:off x="6209119" y="1653643"/>
            <a:ext cx="5982696" cy="52042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2;p22"/>
          <p:cNvSpPr txBox="1">
            <a:spLocks/>
          </p:cNvSpPr>
          <p:nvPr/>
        </p:nvSpPr>
        <p:spPr>
          <a:xfrm>
            <a:off x="231321" y="3604127"/>
            <a:ext cx="11729358" cy="13032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96" tIns="121896" rIns="121896" bIns="121896" rtlCol="0" anchor="ctr" anchorCtr="0">
            <a:noAutofit/>
          </a:bodyPr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ts val="5200"/>
              <a:defRPr/>
            </a:pPr>
            <a:r>
              <a:rPr lang="en-US" sz="6400" dirty="0">
                <a:solidFill>
                  <a:schemeClr val="bg1"/>
                </a:solidFill>
              </a:rPr>
              <a:t>COVID-19 UPDATE</a:t>
            </a:r>
          </a:p>
          <a:p>
            <a:pPr lvl="0" algn="ctr">
              <a:lnSpc>
                <a:spcPct val="80000"/>
              </a:lnSpc>
              <a:buClr>
                <a:schemeClr val="dk1"/>
              </a:buClr>
              <a:buSzPts val="5200"/>
              <a:defRPr/>
            </a:pP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9" name="Google Shape;134;p22"/>
          <p:cNvSpPr txBox="1"/>
          <p:nvPr/>
        </p:nvSpPr>
        <p:spPr>
          <a:xfrm>
            <a:off x="5040115" y="5821207"/>
            <a:ext cx="4377019" cy="49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60932" rIns="121896" bIns="60932" anchor="t" anchorCtr="0">
            <a:noAutofit/>
          </a:bodyPr>
          <a:lstStyle/>
          <a:p>
            <a:pPr algn="l"/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1st, 2020</a:t>
            </a:r>
            <a:endParaRPr sz="4800" dirty="0">
              <a:latin typeface="Century Gothic" panose="020B0502020202020204" pitchFamily="34" charset="0"/>
            </a:endParaRPr>
          </a:p>
        </p:txBody>
      </p:sp>
      <p:sp>
        <p:nvSpPr>
          <p:cNvPr id="10" name="Google Shape;135;p22"/>
          <p:cNvSpPr txBox="1"/>
          <p:nvPr/>
        </p:nvSpPr>
        <p:spPr>
          <a:xfrm>
            <a:off x="6787277" y="6550129"/>
            <a:ext cx="5404536" cy="30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60932" rIns="121896" bIns="60932" anchor="t" anchorCtr="0">
            <a:noAutofit/>
          </a:bodyPr>
          <a:lstStyle/>
          <a:p>
            <a:pPr algn="l"/>
            <a:r>
              <a:rPr lang="en-US" sz="1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©2020 All Rights Reserved, California Center for Functional Medicine</a:t>
            </a:r>
          </a:p>
          <a:p>
            <a:pPr algn="l"/>
            <a:endParaRPr sz="4800" dirty="0">
              <a:latin typeface="Century Gothic" panose="020B0502020202020204" pitchFamily="34" charset="0"/>
            </a:endParaRPr>
          </a:p>
        </p:txBody>
      </p:sp>
      <p:pic>
        <p:nvPicPr>
          <p:cNvPr id="11" name="Google Shape;12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7005" y="-45256"/>
            <a:ext cx="2777253" cy="148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7CBF763-E441-406C-83DE-629865EB061F}"/>
              </a:ext>
            </a:extLst>
          </p:cNvPr>
          <p:cNvSpPr txBox="1">
            <a:spLocks/>
          </p:cNvSpPr>
          <p:nvPr/>
        </p:nvSpPr>
        <p:spPr>
          <a:xfrm>
            <a:off x="1636934" y="455958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COVID-19 Nutrition Updates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Lindsay Christensen, MS, CNS </a:t>
            </a:r>
          </a:p>
        </p:txBody>
      </p:sp>
    </p:spTree>
    <p:extLst>
      <p:ext uri="{BB962C8B-B14F-4D97-AF65-F5344CB8AC3E}">
        <p14:creationId xmlns:p14="http://schemas.microsoft.com/office/powerpoint/2010/main" val="428881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29">
            <a:extLst>
              <a:ext uri="{FF2B5EF4-FFF2-40B4-BE49-F238E27FC236}">
                <a16:creationId xmlns:a16="http://schemas.microsoft.com/office/drawing/2014/main" id="{E4FA0186-C63F-4EDC-9D90-13FB561958B6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85BE92AA-9936-4287-A297-D4AEA80AEA30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7" name="Google Shape;172;p29">
              <a:extLst>
                <a:ext uri="{FF2B5EF4-FFF2-40B4-BE49-F238E27FC236}">
                  <a16:creationId xmlns:a16="http://schemas.microsoft.com/office/drawing/2014/main" id="{AD3BFBB6-00E5-4705-B7AD-9545C5C2047B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8" name="Google Shape;173;p29">
              <a:extLst>
                <a:ext uri="{FF2B5EF4-FFF2-40B4-BE49-F238E27FC236}">
                  <a16:creationId xmlns:a16="http://schemas.microsoft.com/office/drawing/2014/main" id="{7230A447-DE6F-4360-B13F-378D2929C1B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3328B5-BC4A-43EF-8564-D9A852A0B7DB}"/>
              </a:ext>
            </a:extLst>
          </p:cNvPr>
          <p:cNvSpPr txBox="1"/>
          <p:nvPr/>
        </p:nvSpPr>
        <p:spPr>
          <a:xfrm>
            <a:off x="340182" y="1446056"/>
            <a:ext cx="48379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COVID is impacting our eating patterns in interesting ways.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good: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Web traffic to cooking website is surging (</a:t>
            </a:r>
            <a:r>
              <a:rPr lang="en-US" sz="1600" dirty="0">
                <a:hlinkClick r:id="rId3"/>
              </a:rPr>
              <a:t>1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 a recent survey of 1,000 Americans, ~50% said they are cooking more at home and 38% said they are ordering less takeout. (</a:t>
            </a:r>
            <a:r>
              <a:rPr lang="en-US" sz="1600" dirty="0">
                <a:hlinkClick r:id="rId4"/>
              </a:rPr>
              <a:t>2</a:t>
            </a:r>
            <a:r>
              <a:rPr lang="en-US" sz="1600" dirty="0"/>
              <a:t>) This is encouraging, considering that Americans get ~20% of their calories from restaurant food. (</a:t>
            </a:r>
            <a:r>
              <a:rPr lang="en-US" sz="1600" dirty="0">
                <a:hlinkClick r:id="rId5"/>
              </a:rPr>
              <a:t>3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D5E5A2-29D5-424B-A634-59038AB14417}"/>
              </a:ext>
            </a:extLst>
          </p:cNvPr>
          <p:cNvSpPr txBox="1">
            <a:spLocks/>
          </p:cNvSpPr>
          <p:nvPr/>
        </p:nvSpPr>
        <p:spPr>
          <a:xfrm>
            <a:off x="340182" y="-3504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COVID-19, Our Eating Patterns, and the Food System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E720F2-FF51-4BA9-977D-67F5FE91E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3" y="1501458"/>
            <a:ext cx="6575482" cy="374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8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29">
            <a:extLst>
              <a:ext uri="{FF2B5EF4-FFF2-40B4-BE49-F238E27FC236}">
                <a16:creationId xmlns:a16="http://schemas.microsoft.com/office/drawing/2014/main" id="{E4FA0186-C63F-4EDC-9D90-13FB561958B6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85BE92AA-9936-4287-A297-D4AEA80AEA30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7" name="Google Shape;172;p29">
              <a:extLst>
                <a:ext uri="{FF2B5EF4-FFF2-40B4-BE49-F238E27FC236}">
                  <a16:creationId xmlns:a16="http://schemas.microsoft.com/office/drawing/2014/main" id="{AD3BFBB6-00E5-4705-B7AD-9545C5C2047B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8" name="Google Shape;173;p29">
              <a:extLst>
                <a:ext uri="{FF2B5EF4-FFF2-40B4-BE49-F238E27FC236}">
                  <a16:creationId xmlns:a16="http://schemas.microsoft.com/office/drawing/2014/main" id="{7230A447-DE6F-4360-B13F-378D2929C1B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3328B5-BC4A-43EF-8564-D9A852A0B7DB}"/>
              </a:ext>
            </a:extLst>
          </p:cNvPr>
          <p:cNvSpPr txBox="1"/>
          <p:nvPr/>
        </p:nvSpPr>
        <p:spPr>
          <a:xfrm>
            <a:off x="437322" y="1310076"/>
            <a:ext cx="48379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bad: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Sales of flour, sugar, and alcohol are surging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People are turning to comfort food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“… the relationship between cooking more frequently and having a better diet only holds true for higher income households.” (</a:t>
            </a:r>
            <a:r>
              <a:rPr lang="en-US" sz="1600" dirty="0">
                <a:hlinkClick r:id="rId3"/>
              </a:rPr>
              <a:t>4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COVID is widening nutritional disparities between the wealthy and working-class Americans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Restaurants are reopening in some locations – restaurant workers may be put back at undue risk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D5E5A2-29D5-424B-A634-59038AB14417}"/>
              </a:ext>
            </a:extLst>
          </p:cNvPr>
          <p:cNvSpPr txBox="1">
            <a:spLocks/>
          </p:cNvSpPr>
          <p:nvPr/>
        </p:nvSpPr>
        <p:spPr>
          <a:xfrm>
            <a:off x="294860" y="-405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COVID-19, Our Eating Patterns, and the Food System</a:t>
            </a:r>
          </a:p>
        </p:txBody>
      </p:sp>
      <p:pic>
        <p:nvPicPr>
          <p:cNvPr id="10" name="Picture 9" descr="A screenshot of a person&#10;&#10;Description automatically generated">
            <a:extLst>
              <a:ext uri="{FF2B5EF4-FFF2-40B4-BE49-F238E27FC236}">
                <a16:creationId xmlns:a16="http://schemas.microsoft.com/office/drawing/2014/main" id="{010C28B3-7E3D-4A94-8543-E0F80C6B7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6051"/>
            <a:ext cx="5658678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29">
            <a:extLst>
              <a:ext uri="{FF2B5EF4-FFF2-40B4-BE49-F238E27FC236}">
                <a16:creationId xmlns:a16="http://schemas.microsoft.com/office/drawing/2014/main" id="{E4FA0186-C63F-4EDC-9D90-13FB561958B6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85BE92AA-9936-4287-A297-D4AEA80AEA30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7" name="Google Shape;172;p29">
              <a:extLst>
                <a:ext uri="{FF2B5EF4-FFF2-40B4-BE49-F238E27FC236}">
                  <a16:creationId xmlns:a16="http://schemas.microsoft.com/office/drawing/2014/main" id="{AD3BFBB6-00E5-4705-B7AD-9545C5C2047B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8" name="Google Shape;173;p29">
              <a:extLst>
                <a:ext uri="{FF2B5EF4-FFF2-40B4-BE49-F238E27FC236}">
                  <a16:creationId xmlns:a16="http://schemas.microsoft.com/office/drawing/2014/main" id="{7230A447-DE6F-4360-B13F-378D2929C1B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1BD5E5A2-29D5-424B-A634-59038AB14417}"/>
              </a:ext>
            </a:extLst>
          </p:cNvPr>
          <p:cNvSpPr txBox="1">
            <a:spLocks/>
          </p:cNvSpPr>
          <p:nvPr/>
        </p:nvSpPr>
        <p:spPr>
          <a:xfrm>
            <a:off x="294860" y="-405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Changes to Food Supply Chains </a:t>
            </a:r>
          </a:p>
        </p:txBody>
      </p:sp>
      <p:pic>
        <p:nvPicPr>
          <p:cNvPr id="3" name="Picture 2" descr="A screenshot of a person&#10;&#10;Description automatically generated">
            <a:extLst>
              <a:ext uri="{FF2B5EF4-FFF2-40B4-BE49-F238E27FC236}">
                <a16:creationId xmlns:a16="http://schemas.microsoft.com/office/drawing/2014/main" id="{4AC44AFD-0FD7-4E32-BB2D-41C4201D7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97" y="914787"/>
            <a:ext cx="5724368" cy="3095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1779B-560B-4B8C-BAC8-91AB53DE4C5A}"/>
              </a:ext>
            </a:extLst>
          </p:cNvPr>
          <p:cNvSpPr txBox="1"/>
          <p:nvPr/>
        </p:nvSpPr>
        <p:spPr>
          <a:xfrm>
            <a:off x="294860" y="1216057"/>
            <a:ext cx="48379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meat shortages on the horizon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coming weeks, grocery stores may have less meat available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Consider finding local farms near you that sell meat and poultry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Meat prices may 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Meat availability may begin to improve by June as processing plants implement new strategies for keeping workers safe (</a:t>
            </a:r>
            <a:r>
              <a:rPr lang="en-US" sz="1600" dirty="0">
                <a:hlinkClick r:id="rId4"/>
              </a:rPr>
              <a:t>5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Supported Agriculture (CSAs) is doing well.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Now is a good time to join a CSA – many are still taking new members as most begin sending out produce in mid- to late May.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Check out </a:t>
            </a:r>
            <a:r>
              <a:rPr lang="en-US" sz="1600" dirty="0" err="1"/>
              <a:t>EatWild</a:t>
            </a:r>
            <a:r>
              <a:rPr lang="en-US" sz="1600" dirty="0"/>
              <a:t> to find small farms near you: </a:t>
            </a:r>
            <a:r>
              <a:rPr lang="en-US" sz="1600" dirty="0">
                <a:hlinkClick r:id="rId5"/>
              </a:rPr>
              <a:t>http://www.eatwild.com/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Local Harvest is a good resource for finding CSAs near you: </a:t>
            </a:r>
            <a:r>
              <a:rPr lang="en-US" sz="1600" dirty="0">
                <a:hlinkClick r:id="rId6"/>
              </a:rPr>
              <a:t>https://www.localharvest.org/csa/</a:t>
            </a:r>
            <a:r>
              <a:rPr lang="en-US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 descr="A picture containing woman, table, sitting, holding&#10;&#10;Description automatically generated">
            <a:extLst>
              <a:ext uri="{FF2B5EF4-FFF2-40B4-BE49-F238E27FC236}">
                <a16:creationId xmlns:a16="http://schemas.microsoft.com/office/drawing/2014/main" id="{282DA76E-8734-4FA6-9021-1AF8AC4284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33" y="2792198"/>
            <a:ext cx="5290544" cy="29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;p29">
            <a:extLst>
              <a:ext uri="{FF2B5EF4-FFF2-40B4-BE49-F238E27FC236}">
                <a16:creationId xmlns:a16="http://schemas.microsoft.com/office/drawing/2014/main" id="{E4FA0186-C63F-4EDC-9D90-13FB561958B6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85BE92AA-9936-4287-A297-D4AEA80AEA30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7" name="Google Shape;172;p29">
              <a:extLst>
                <a:ext uri="{FF2B5EF4-FFF2-40B4-BE49-F238E27FC236}">
                  <a16:creationId xmlns:a16="http://schemas.microsoft.com/office/drawing/2014/main" id="{AD3BFBB6-00E5-4705-B7AD-9545C5C2047B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8" name="Google Shape;173;p29">
              <a:extLst>
                <a:ext uri="{FF2B5EF4-FFF2-40B4-BE49-F238E27FC236}">
                  <a16:creationId xmlns:a16="http://schemas.microsoft.com/office/drawing/2014/main" id="{7230A447-DE6F-4360-B13F-378D2929C1B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1BD5E5A2-29D5-424B-A634-59038AB14417}"/>
              </a:ext>
            </a:extLst>
          </p:cNvPr>
          <p:cNvSpPr txBox="1">
            <a:spLocks/>
          </p:cNvSpPr>
          <p:nvPr/>
        </p:nvSpPr>
        <p:spPr>
          <a:xfrm>
            <a:off x="586408" y="-4219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Key Takeaways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1779B-560B-4B8C-BAC8-91AB53DE4C5A}"/>
              </a:ext>
            </a:extLst>
          </p:cNvPr>
          <p:cNvSpPr txBox="1"/>
          <p:nvPr/>
        </p:nvSpPr>
        <p:spPr>
          <a:xfrm>
            <a:off x="586408" y="1129766"/>
            <a:ext cx="48379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Consider joining a CSA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If you have the resources, consider donating to a local soup kitchen or food pantry - can donate time, money, or food (in some locations)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Feeding America: </a:t>
            </a:r>
            <a:r>
              <a:rPr lang="en-US" sz="1600" dirty="0">
                <a:hlinkClick r:id="rId3"/>
              </a:rPr>
              <a:t>https://www.feedingamerica.org/take-action/coronavirus</a:t>
            </a:r>
            <a:r>
              <a:rPr lang="en-US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If you are going to eat restaurant food, try to choose a healthy restaurant and order it as takeout so you can eat it at home.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If you’ve begun cooking more healthy meals at home, keep up the good work!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Consider starting a garden or, if you don’t have a yard, growing plants in pots on a balcony. You can even grow some veggies, such as microgreens and sprouts, indoors.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Back to the Roots for indoor growing kits: </a:t>
            </a:r>
            <a:r>
              <a:rPr lang="en-US" sz="1600" dirty="0">
                <a:hlinkClick r:id="rId4"/>
              </a:rPr>
              <a:t>https://backtotheroots.com/</a:t>
            </a:r>
            <a:r>
              <a:rPr lang="en-US" sz="16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Picture 14" descr="A store filled with lots of fresh produce&#10;&#10;Description automatically generated">
            <a:extLst>
              <a:ext uri="{FF2B5EF4-FFF2-40B4-BE49-F238E27FC236}">
                <a16:creationId xmlns:a16="http://schemas.microsoft.com/office/drawing/2014/main" id="{4DC8305F-2B95-41F5-BDC6-0F98D63E3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48" y="144785"/>
            <a:ext cx="5447645" cy="3631763"/>
          </a:xfrm>
          <a:prstGeom prst="rect">
            <a:avLst/>
          </a:prstGeom>
        </p:spPr>
      </p:pic>
      <p:pic>
        <p:nvPicPr>
          <p:cNvPr id="17" name="Picture 16" descr="A bowl of food with broccoli&#10;&#10;Description automatically generated">
            <a:extLst>
              <a:ext uri="{FF2B5EF4-FFF2-40B4-BE49-F238E27FC236}">
                <a16:creationId xmlns:a16="http://schemas.microsoft.com/office/drawing/2014/main" id="{53DC1B7E-4F0F-4457-A0CD-964EA6176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951" y="2907656"/>
            <a:ext cx="2782111" cy="37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38B3-EC86-423C-A1CF-404F1355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3" y="76228"/>
            <a:ext cx="10515600" cy="1325563"/>
          </a:xfrm>
        </p:spPr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28F9-BD40-4DCB-A6BF-9082F7F3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3" y="122696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Lundstrom A. cooking websites see a traffic boost as people are urged to stay home. </a:t>
            </a:r>
            <a:r>
              <a:rPr lang="en-US" sz="1600" i="1" dirty="0"/>
              <a:t>Adweek</a:t>
            </a:r>
            <a:r>
              <a:rPr lang="en-US" sz="1600" dirty="0"/>
              <a:t>. Published 8 April 2020. Accessed 1 May 2020. </a:t>
            </a:r>
            <a:r>
              <a:rPr lang="en-US" sz="1600" dirty="0">
                <a:hlinkClick r:id="rId2"/>
              </a:rPr>
              <a:t>https://www.adweek.com/digital/cooking-websites-see-a-traffic-boost-as-people-are-urged-to-stay-home/</a:t>
            </a:r>
            <a:r>
              <a:rPr lang="en-US" sz="1600" dirty="0"/>
              <a:t>. 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“HUNTER: Food study special report, America gets cooking.” </a:t>
            </a:r>
            <a:r>
              <a:rPr lang="en-US" sz="1600" i="1" dirty="0"/>
              <a:t>Hunter Food Study 2020</a:t>
            </a:r>
            <a:r>
              <a:rPr lang="en-US" sz="1600" dirty="0"/>
              <a:t>. Published 9 April 2020. Accessed 1 May 2020. </a:t>
            </a:r>
            <a:r>
              <a:rPr lang="en-US" sz="1600" dirty="0">
                <a:hlinkClick r:id="rId3"/>
              </a:rPr>
              <a:t>https://www.slideshare.net/HUNTERNY/hunter-food-study-special-report-america-gets-cooking-231713331</a:t>
            </a:r>
            <a:r>
              <a:rPr lang="en-US" sz="1600" dirty="0"/>
              <a:t>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Liu J, et al. Quality of meals consumed by US adults at full-service and fast-food restaurants, 2003-2016: Persistent low quality and widening disparities. </a:t>
            </a:r>
            <a:r>
              <a:rPr lang="en-US" sz="1600" i="1" dirty="0"/>
              <a:t>J Nutr</a:t>
            </a:r>
            <a:r>
              <a:rPr lang="en-US" sz="1600" dirty="0"/>
              <a:t>. 150(4): 873-883.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Oaklander M. Our diets are changing because of the coronavirus pandemic. Is it for the better? </a:t>
            </a:r>
            <a:r>
              <a:rPr lang="en-US" sz="1600" i="1" dirty="0"/>
              <a:t>Time</a:t>
            </a:r>
            <a:r>
              <a:rPr lang="en-US" sz="1600" dirty="0"/>
              <a:t>. Published 28 April 2020. Accessed 1 May 2020. </a:t>
            </a:r>
            <a:r>
              <a:rPr lang="en-US" sz="1600" dirty="0">
                <a:hlinkClick r:id="rId4"/>
              </a:rPr>
              <a:t>https://time.com/5827315/coronavirus-diet/</a:t>
            </a:r>
            <a:r>
              <a:rPr lang="en-US" sz="1600" dirty="0"/>
              <a:t>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Law T. COVID-19 Meat shortages could last for months. Here’s what to know before your next grocery shopping trip. </a:t>
            </a:r>
            <a:r>
              <a:rPr lang="en-US" sz="1600" i="1" dirty="0"/>
              <a:t>Time</a:t>
            </a:r>
            <a:r>
              <a:rPr lang="en-US" sz="1600" dirty="0"/>
              <a:t>. Published 30 April 2020. Accessed 1 May 2020. </a:t>
            </a:r>
            <a:r>
              <a:rPr lang="en-US" sz="1600" dirty="0">
                <a:hlinkClick r:id="rId5"/>
              </a:rPr>
              <a:t>https://time.com/5830178/meat-shortages-coronavirus/</a:t>
            </a:r>
            <a:r>
              <a:rPr lang="en-US" sz="1600" dirty="0"/>
              <a:t>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Google Shape;169;p29">
            <a:extLst>
              <a:ext uri="{FF2B5EF4-FFF2-40B4-BE49-F238E27FC236}">
                <a16:creationId xmlns:a16="http://schemas.microsoft.com/office/drawing/2014/main" id="{9B195914-9035-41DB-9F6A-6D9D2EFF14C7}"/>
              </a:ext>
            </a:extLst>
          </p:cNvPr>
          <p:cNvSpPr/>
          <p:nvPr/>
        </p:nvSpPr>
        <p:spPr>
          <a:xfrm>
            <a:off x="0" y="6107850"/>
            <a:ext cx="12192000" cy="750300"/>
          </a:xfrm>
          <a:prstGeom prst="rect">
            <a:avLst/>
          </a:prstGeom>
          <a:solidFill>
            <a:srgbClr val="84B8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" name="Google Shape;171;p29">
            <a:extLst>
              <a:ext uri="{FF2B5EF4-FFF2-40B4-BE49-F238E27FC236}">
                <a16:creationId xmlns:a16="http://schemas.microsoft.com/office/drawing/2014/main" id="{5715B526-5520-4D8B-AF24-7AAD73A2FE97}"/>
              </a:ext>
            </a:extLst>
          </p:cNvPr>
          <p:cNvGrpSpPr/>
          <p:nvPr/>
        </p:nvGrpSpPr>
        <p:grpSpPr>
          <a:xfrm>
            <a:off x="4782422" y="5581522"/>
            <a:ext cx="2627154" cy="1057705"/>
            <a:chOff x="9372600" y="211834"/>
            <a:chExt cx="2555100" cy="1026300"/>
          </a:xfrm>
        </p:grpSpPr>
        <p:sp>
          <p:nvSpPr>
            <p:cNvPr id="6" name="Google Shape;172;p29">
              <a:extLst>
                <a:ext uri="{FF2B5EF4-FFF2-40B4-BE49-F238E27FC236}">
                  <a16:creationId xmlns:a16="http://schemas.microsoft.com/office/drawing/2014/main" id="{3E733E88-9298-4686-88E8-19CA1168A9FD}"/>
                </a:ext>
              </a:extLst>
            </p:cNvPr>
            <p:cNvSpPr/>
            <p:nvPr/>
          </p:nvSpPr>
          <p:spPr>
            <a:xfrm>
              <a:off x="9372600" y="211834"/>
              <a:ext cx="2555100" cy="1026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pic>
          <p:nvPicPr>
            <p:cNvPr id="7" name="Google Shape;173;p29">
              <a:extLst>
                <a:ext uri="{FF2B5EF4-FFF2-40B4-BE49-F238E27FC236}">
                  <a16:creationId xmlns:a16="http://schemas.microsoft.com/office/drawing/2014/main" id="{C1C1E1AE-F898-4502-8C68-908992E0151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587557" y="233000"/>
              <a:ext cx="2124900" cy="9837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43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673</Words>
  <Application>Microsoft Office PowerPoint</Application>
  <PresentationFormat>Widescreen</PresentationFormat>
  <Paragraphs>66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Christensen</dc:creator>
  <cp:lastModifiedBy>Lindsay Christensen</cp:lastModifiedBy>
  <cp:revision>102</cp:revision>
  <dcterms:created xsi:type="dcterms:W3CDTF">2020-04-24T13:05:36Z</dcterms:created>
  <dcterms:modified xsi:type="dcterms:W3CDTF">2020-05-01T19:09:19Z</dcterms:modified>
</cp:coreProperties>
</file>